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8288000" cy="10287000"/>
  <p:notesSz cx="6858000" cy="9144000"/>
  <p:embeddedFontLst>
    <p:embeddedFont>
      <p:font typeface="Gotham 1" charset="1" panose="02000804040000020004"/>
      <p:regular r:id="rId43"/>
    </p:embeddedFont>
    <p:embeddedFont>
      <p:font typeface="Gotham 2" charset="1" panose="02000504020000020004"/>
      <p:regular r:id="rId44"/>
    </p:embeddedFont>
    <p:embeddedFont>
      <p:font typeface="Arimo Bold Italics" charset="1" panose="020B0704020202090204"/>
      <p:regular r:id="rId45"/>
    </p:embeddedFont>
    <p:embeddedFont>
      <p:font typeface="Gotham 3" charset="1" panose="02000504050000020004"/>
      <p:regular r:id="rId46"/>
    </p:embeddedFont>
    <p:embeddedFont>
      <p:font typeface="Gotham 4" charset="1" panose="00000000000000000000"/>
      <p:regular r:id="rId47"/>
    </p:embeddedFont>
    <p:embeddedFont>
      <p:font typeface="Arimo Bold" charset="1" panose="020B0704020202020204"/>
      <p:regular r:id="rId48"/>
    </p:embeddedFont>
    <p:embeddedFont>
      <p:font typeface="Arimo" charset="1" panose="020B0604020202020204"/>
      <p:regular r:id="rId49"/>
    </p:embeddedFont>
    <p:embeddedFont>
      <p:font typeface="Gotham 5" charset="1" panose="00000000000000000000"/>
      <p:regular r:id="rId50"/>
    </p:embeddedFont>
    <p:embeddedFont>
      <p:font typeface="Poppins ExtraBold" charset="1" panose="00000900000000000000"/>
      <p:regular r:id="rId51"/>
    </p:embeddedFont>
    <p:embeddedFont>
      <p:font typeface="Open Sans" charset="1" panose="020B0606030504020204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42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43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49.png" Type="http://schemas.openxmlformats.org/officeDocument/2006/relationships/image"/><Relationship Id="rId13" Target="../media/image50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51.pn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52.jpe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57.png" Type="http://schemas.openxmlformats.org/officeDocument/2006/relationships/image"/><Relationship Id="rId13" Target="../media/image58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11" Target="../media/image67.png" Type="http://schemas.openxmlformats.org/officeDocument/2006/relationships/image"/><Relationship Id="rId2" Target="../media/image1.png" Type="http://schemas.openxmlformats.org/officeDocument/2006/relationships/image"/><Relationship Id="rId3" Target="../media/image61.png" Type="http://schemas.openxmlformats.org/officeDocument/2006/relationships/image"/><Relationship Id="rId4" Target="../media/image62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11" Target="../media/image67.png" Type="http://schemas.openxmlformats.org/officeDocument/2006/relationships/image"/><Relationship Id="rId12" Target="../media/image68.gif" Type="http://schemas.openxmlformats.org/officeDocument/2006/relationships/image"/><Relationship Id="rId2" Target="../media/image1.png" Type="http://schemas.openxmlformats.org/officeDocument/2006/relationships/image"/><Relationship Id="rId3" Target="../media/image61.png" Type="http://schemas.openxmlformats.org/officeDocument/2006/relationships/image"/><Relationship Id="rId4" Target="../media/image62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70.png" Type="http://schemas.openxmlformats.org/officeDocument/2006/relationships/image"/><Relationship Id="rId7" Target="../media/image7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2.png" Type="http://schemas.openxmlformats.org/officeDocument/2006/relationships/image"/><Relationship Id="rId4" Target="../media/image73.png" Type="http://schemas.openxmlformats.org/officeDocument/2006/relationships/image"/><Relationship Id="rId5" Target="../media/image74.png" Type="http://schemas.openxmlformats.org/officeDocument/2006/relationships/image"/><Relationship Id="rId6" Target="../media/image75.png" Type="http://schemas.openxmlformats.org/officeDocument/2006/relationships/image"/><Relationship Id="rId7" Target="../media/image7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7.pn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80.png" Type="http://schemas.openxmlformats.org/officeDocument/2006/relationships/image"/><Relationship Id="rId13" Target="../media/image81.pn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87.svg" Type="http://schemas.openxmlformats.org/officeDocument/2006/relationships/image"/><Relationship Id="rId12" Target="../media/image88.png" Type="http://schemas.openxmlformats.org/officeDocument/2006/relationships/image"/><Relationship Id="rId13" Target="../media/image89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82.png" Type="http://schemas.openxmlformats.org/officeDocument/2006/relationships/image"/><Relationship Id="rId7" Target="../media/image83.svg" Type="http://schemas.openxmlformats.org/officeDocument/2006/relationships/image"/><Relationship Id="rId8" Target="../media/image84.png" Type="http://schemas.openxmlformats.org/officeDocument/2006/relationships/image"/><Relationship Id="rId9" Target="../media/image85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0.png" Type="http://schemas.openxmlformats.org/officeDocument/2006/relationships/image"/><Relationship Id="rId4" Target="../media/image91.png" Type="http://schemas.openxmlformats.org/officeDocument/2006/relationships/image"/><Relationship Id="rId5" Target="../media/image92.png" Type="http://schemas.openxmlformats.org/officeDocument/2006/relationships/image"/><Relationship Id="rId6" Target="../media/image93.svg" Type="http://schemas.openxmlformats.org/officeDocument/2006/relationships/image"/><Relationship Id="rId7" Target="../media/image94.png" Type="http://schemas.openxmlformats.org/officeDocument/2006/relationships/image"/><Relationship Id="rId8" Target="../media/image95.svg" Type="http://schemas.openxmlformats.org/officeDocument/2006/relationships/image"/><Relationship Id="rId9" Target="../media/image68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6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7.png" Type="http://schemas.openxmlformats.org/officeDocument/2006/relationships/image"/><Relationship Id="rId4" Target="../media/image98.png" Type="http://schemas.openxmlformats.org/officeDocument/2006/relationships/image"/><Relationship Id="rId5" Target="../media/image99.png" Type="http://schemas.openxmlformats.org/officeDocument/2006/relationships/image"/><Relationship Id="rId6" Target="../media/image100.png" Type="http://schemas.openxmlformats.org/officeDocument/2006/relationships/image"/><Relationship Id="rId7" Target="../media/image101.png" Type="http://schemas.openxmlformats.org/officeDocument/2006/relationships/image"/><Relationship Id="rId8" Target="../media/image102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103.gif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10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105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106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107.png" Type="http://schemas.openxmlformats.org/officeDocument/2006/relationships/image"/><Relationship Id="rId9" Target="../media/image108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9.png" Type="http://schemas.openxmlformats.org/officeDocument/2006/relationships/image"/><Relationship Id="rId6" Target="../media/image110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70156" y="-177927"/>
            <a:ext cx="17578288" cy="10642855"/>
          </a:xfrm>
          <a:custGeom>
            <a:avLst/>
            <a:gdLst/>
            <a:ahLst/>
            <a:cxnLst/>
            <a:rect r="r" b="b" t="t" l="l"/>
            <a:pathLst>
              <a:path h="10642855" w="17578288">
                <a:moveTo>
                  <a:pt x="0" y="0"/>
                </a:moveTo>
                <a:lnTo>
                  <a:pt x="17578288" y="0"/>
                </a:lnTo>
                <a:lnTo>
                  <a:pt x="17578288" y="10642854"/>
                </a:lnTo>
                <a:lnTo>
                  <a:pt x="0" y="10642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4278333" cy="973884"/>
          </a:xfrm>
          <a:custGeom>
            <a:avLst/>
            <a:gdLst/>
            <a:ahLst/>
            <a:cxnLst/>
            <a:rect r="r" b="b" t="t" l="l"/>
            <a:pathLst>
              <a:path h="973884" w="4278333">
                <a:moveTo>
                  <a:pt x="0" y="0"/>
                </a:moveTo>
                <a:lnTo>
                  <a:pt x="4278333" y="0"/>
                </a:lnTo>
                <a:lnTo>
                  <a:pt x="4278333" y="973884"/>
                </a:lnTo>
                <a:lnTo>
                  <a:pt x="0" y="973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0082" y="3171825"/>
            <a:ext cx="7248985" cy="388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8400" spc="-268" b="true">
                <a:solidFill>
                  <a:srgbClr val="FFFFFF"/>
                </a:solidFill>
                <a:latin typeface="Gotham 1"/>
                <a:ea typeface="Gotham 1"/>
                <a:cs typeface="Gotham 1"/>
                <a:sym typeface="Gotham 1"/>
              </a:rPr>
              <a:t>Come progettare un backend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10590" y="6386699"/>
            <a:ext cx="358075" cy="358075"/>
          </a:xfrm>
          <a:custGeom>
            <a:avLst/>
            <a:gdLst/>
            <a:ahLst/>
            <a:cxnLst/>
            <a:rect r="r" b="b" t="t" l="l"/>
            <a:pathLst>
              <a:path h="358075" w="358075">
                <a:moveTo>
                  <a:pt x="0" y="0"/>
                </a:moveTo>
                <a:lnTo>
                  <a:pt x="358075" y="0"/>
                </a:lnTo>
                <a:lnTo>
                  <a:pt x="358075" y="358075"/>
                </a:lnTo>
                <a:lnTo>
                  <a:pt x="0" y="3580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10590" y="7564951"/>
            <a:ext cx="358075" cy="358075"/>
          </a:xfrm>
          <a:custGeom>
            <a:avLst/>
            <a:gdLst/>
            <a:ahLst/>
            <a:cxnLst/>
            <a:rect r="r" b="b" t="t" l="l"/>
            <a:pathLst>
              <a:path h="358075" w="358075">
                <a:moveTo>
                  <a:pt x="0" y="0"/>
                </a:moveTo>
                <a:lnTo>
                  <a:pt x="358075" y="0"/>
                </a:lnTo>
                <a:lnTo>
                  <a:pt x="358075" y="358075"/>
                </a:lnTo>
                <a:lnTo>
                  <a:pt x="0" y="3580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07565" y="8202393"/>
            <a:ext cx="358075" cy="358075"/>
          </a:xfrm>
          <a:custGeom>
            <a:avLst/>
            <a:gdLst/>
            <a:ahLst/>
            <a:cxnLst/>
            <a:rect r="r" b="b" t="t" l="l"/>
            <a:pathLst>
              <a:path h="358075" w="358075">
                <a:moveTo>
                  <a:pt x="0" y="0"/>
                </a:moveTo>
                <a:lnTo>
                  <a:pt x="358075" y="0"/>
                </a:lnTo>
                <a:lnTo>
                  <a:pt x="358075" y="358075"/>
                </a:lnTo>
                <a:lnTo>
                  <a:pt x="0" y="3580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352173" y="3532735"/>
            <a:ext cx="7410733" cy="7215819"/>
            <a:chOff x="0" y="0"/>
            <a:chExt cx="9880977" cy="9621092"/>
          </a:xfrm>
        </p:grpSpPr>
        <p:sp>
          <p:nvSpPr>
            <p:cNvPr name="Freeform 6" id="6"/>
            <p:cNvSpPr/>
            <p:nvPr/>
          </p:nvSpPr>
          <p:spPr>
            <a:xfrm flipH="true" flipV="true" rot="0">
              <a:off x="259885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8">
                <a:alphaModFix amt="73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010669" y="7263456"/>
              <a:ext cx="1399476" cy="1198460"/>
            </a:xfrm>
            <a:custGeom>
              <a:avLst/>
              <a:gdLst/>
              <a:ahLst/>
              <a:cxnLst/>
              <a:rect r="r" b="b" t="t" l="l"/>
              <a:pathLst>
                <a:path h="1198460" w="1399476">
                  <a:moveTo>
                    <a:pt x="0" y="0"/>
                  </a:moveTo>
                  <a:lnTo>
                    <a:pt x="1399476" y="0"/>
                  </a:lnTo>
                  <a:lnTo>
                    <a:pt x="1399476" y="1198461"/>
                  </a:lnTo>
                  <a:lnTo>
                    <a:pt x="0" y="119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570725" y="3058278"/>
            <a:ext cx="8218325" cy="3328422"/>
          </a:xfrm>
          <a:custGeom>
            <a:avLst/>
            <a:gdLst/>
            <a:ahLst/>
            <a:cxnLst/>
            <a:rect r="r" b="b" t="t" l="l"/>
            <a:pathLst>
              <a:path h="3328422" w="8218325">
                <a:moveTo>
                  <a:pt x="0" y="0"/>
                </a:moveTo>
                <a:lnTo>
                  <a:pt x="8218325" y="0"/>
                </a:lnTo>
                <a:lnTo>
                  <a:pt x="8218325" y="3328421"/>
                </a:lnTo>
                <a:lnTo>
                  <a:pt x="0" y="33284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949081"/>
            <a:ext cx="7527213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spc="-179" b="true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Modello client-server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86008" y="6140970"/>
            <a:ext cx="2603026" cy="434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 spc="-59">
                <a:solidFill>
                  <a:srgbClr val="FFFFFF"/>
                </a:solidFill>
                <a:latin typeface="Gotham 1"/>
                <a:ea typeface="Gotham 1"/>
                <a:cs typeface="Gotham 1"/>
                <a:sym typeface="Gotham 1"/>
              </a:rPr>
              <a:t>Telefono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86008" y="7319222"/>
            <a:ext cx="2603026" cy="434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 spc="-59">
                <a:solidFill>
                  <a:srgbClr val="FFFFFF"/>
                </a:solidFill>
                <a:latin typeface="Gotham 1"/>
                <a:ea typeface="Gotham 1"/>
                <a:cs typeface="Gotham 1"/>
                <a:sym typeface="Gotham 1"/>
              </a:rPr>
              <a:t>Email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86008" y="6614682"/>
            <a:ext cx="2603026" cy="29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 spc="-42">
                <a:solidFill>
                  <a:srgbClr val="FFFFFF"/>
                </a:solidFill>
                <a:latin typeface="Gotham 3"/>
                <a:ea typeface="Gotham 3"/>
                <a:cs typeface="Gotham 3"/>
                <a:sym typeface="Gotham 3"/>
              </a:rPr>
              <a:t>123-456-7890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1896" y="6410048"/>
            <a:ext cx="8218325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b="true" sz="5600" spc="-179">
                <a:solidFill>
                  <a:srgbClr val="000000"/>
                </a:solidFill>
                <a:latin typeface="Gotham 1"/>
                <a:ea typeface="Gotham 1"/>
                <a:cs typeface="Gotham 1"/>
                <a:sym typeface="Gotham 1"/>
              </a:rPr>
              <a:t>FRONTEND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37855" y="6518161"/>
            <a:ext cx="8218325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b="true" sz="5600" spc="-179">
                <a:solidFill>
                  <a:srgbClr val="000000"/>
                </a:solidFill>
                <a:latin typeface="Gotham 1"/>
                <a:ea typeface="Gotham 1"/>
                <a:cs typeface="Gotham 1"/>
                <a:sym typeface="Gotham 1"/>
              </a:rPr>
              <a:t>BACKEND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07565" y="5841233"/>
            <a:ext cx="358075" cy="358075"/>
          </a:xfrm>
          <a:custGeom>
            <a:avLst/>
            <a:gdLst/>
            <a:ahLst/>
            <a:cxnLst/>
            <a:rect r="r" b="b" t="t" l="l"/>
            <a:pathLst>
              <a:path h="358075" w="358075">
                <a:moveTo>
                  <a:pt x="0" y="0"/>
                </a:moveTo>
                <a:lnTo>
                  <a:pt x="358075" y="0"/>
                </a:lnTo>
                <a:lnTo>
                  <a:pt x="358075" y="358075"/>
                </a:lnTo>
                <a:lnTo>
                  <a:pt x="0" y="3580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07565" y="7019485"/>
            <a:ext cx="358075" cy="358075"/>
          </a:xfrm>
          <a:custGeom>
            <a:avLst/>
            <a:gdLst/>
            <a:ahLst/>
            <a:cxnLst/>
            <a:rect r="r" b="b" t="t" l="l"/>
            <a:pathLst>
              <a:path h="358075" w="358075">
                <a:moveTo>
                  <a:pt x="0" y="0"/>
                </a:moveTo>
                <a:lnTo>
                  <a:pt x="358075" y="0"/>
                </a:lnTo>
                <a:lnTo>
                  <a:pt x="358075" y="358074"/>
                </a:lnTo>
                <a:lnTo>
                  <a:pt x="0" y="358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07565" y="8202393"/>
            <a:ext cx="358075" cy="358075"/>
          </a:xfrm>
          <a:custGeom>
            <a:avLst/>
            <a:gdLst/>
            <a:ahLst/>
            <a:cxnLst/>
            <a:rect r="r" b="b" t="t" l="l"/>
            <a:pathLst>
              <a:path h="358075" w="358075">
                <a:moveTo>
                  <a:pt x="0" y="0"/>
                </a:moveTo>
                <a:lnTo>
                  <a:pt x="358075" y="0"/>
                </a:lnTo>
                <a:lnTo>
                  <a:pt x="358075" y="358075"/>
                </a:lnTo>
                <a:lnTo>
                  <a:pt x="0" y="3580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352173" y="3513685"/>
            <a:ext cx="7410733" cy="7215819"/>
            <a:chOff x="0" y="0"/>
            <a:chExt cx="9880977" cy="9621092"/>
          </a:xfrm>
        </p:grpSpPr>
        <p:sp>
          <p:nvSpPr>
            <p:cNvPr name="Freeform 6" id="6"/>
            <p:cNvSpPr/>
            <p:nvPr/>
          </p:nvSpPr>
          <p:spPr>
            <a:xfrm flipH="true" flipV="true" rot="0">
              <a:off x="259885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8">
                <a:alphaModFix amt="73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010669" y="7263456"/>
              <a:ext cx="1399476" cy="1198460"/>
            </a:xfrm>
            <a:custGeom>
              <a:avLst/>
              <a:gdLst/>
              <a:ahLst/>
              <a:cxnLst/>
              <a:rect r="r" b="b" t="t" l="l"/>
              <a:pathLst>
                <a:path h="1198460" w="1399476">
                  <a:moveTo>
                    <a:pt x="0" y="0"/>
                  </a:moveTo>
                  <a:lnTo>
                    <a:pt x="1399476" y="0"/>
                  </a:lnTo>
                  <a:lnTo>
                    <a:pt x="1399476" y="1198461"/>
                  </a:lnTo>
                  <a:lnTo>
                    <a:pt x="0" y="119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1006231"/>
            <a:ext cx="7527213" cy="1196832"/>
            <a:chOff x="0" y="0"/>
            <a:chExt cx="10036284" cy="159577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071805"/>
              <a:ext cx="8836336" cy="523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4"/>
                </a:lnSpc>
              </a:pPr>
              <a:r>
                <a:rPr lang="en-US" sz="2061" spc="-65">
                  <a:solidFill>
                    <a:srgbClr val="3B44AC"/>
                  </a:solidFill>
                  <a:latin typeface="Gotham 3"/>
                  <a:ea typeface="Gotham 3"/>
                  <a:cs typeface="Gotham 3"/>
                  <a:sym typeface="Gotham 3"/>
                </a:rPr>
                <a:t>Hypertext Transfer Protocol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10036284" cy="118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spc="-179" b="true">
                  <a:solidFill>
                    <a:srgbClr val="3B44AC"/>
                  </a:solidFill>
                  <a:latin typeface="Gotham 1"/>
                  <a:ea typeface="Gotham 1"/>
                  <a:cs typeface="Gotham 1"/>
                  <a:sym typeface="Gotham 1"/>
                </a:rPr>
                <a:t>Protocollo HTTP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801103" y="6572327"/>
            <a:ext cx="11410464" cy="3260133"/>
          </a:xfrm>
          <a:custGeom>
            <a:avLst/>
            <a:gdLst/>
            <a:ahLst/>
            <a:cxnLst/>
            <a:rect r="r" b="b" t="t" l="l"/>
            <a:pathLst>
              <a:path h="3260133" w="11410464">
                <a:moveTo>
                  <a:pt x="0" y="0"/>
                </a:moveTo>
                <a:lnTo>
                  <a:pt x="11410464" y="0"/>
                </a:lnTo>
                <a:lnTo>
                  <a:pt x="11410464" y="3260132"/>
                </a:lnTo>
                <a:lnTo>
                  <a:pt x="0" y="32601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95015" y="2085093"/>
            <a:ext cx="14657021" cy="551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5"/>
              </a:lnSpc>
            </a:pPr>
            <a:r>
              <a:rPr lang="en-US" sz="4302" spc="-137">
                <a:solidFill>
                  <a:srgbClr val="3B44AC"/>
                </a:solidFill>
                <a:latin typeface="Gotham 3"/>
                <a:ea typeface="Gotham 3"/>
                <a:cs typeface="Gotham 3"/>
                <a:sym typeface="Gotham 3"/>
              </a:rPr>
              <a:t>E' un protocollo di rete applicativo usato per la trasmissione di informazioni su architetture di tipo client-server. </a:t>
            </a:r>
          </a:p>
          <a:p>
            <a:pPr algn="l">
              <a:lnSpc>
                <a:spcPts val="7315"/>
              </a:lnSpc>
            </a:pPr>
            <a:r>
              <a:rPr lang="en-US" sz="4302" spc="-137" u="sng">
                <a:solidFill>
                  <a:srgbClr val="3B44AC"/>
                </a:solidFill>
                <a:latin typeface="Gotham 3"/>
                <a:ea typeface="Gotham 3"/>
                <a:cs typeface="Gotham 3"/>
                <a:sym typeface="Gotham 3"/>
              </a:rPr>
              <a:t>Il client esegue delle RICHIESTE e il server fornisce delle RISPOSTE, entrambe di tipo HTTP.</a:t>
            </a:r>
          </a:p>
          <a:p>
            <a:pPr algn="l">
              <a:lnSpc>
                <a:spcPts val="7315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3782983" y="5595503"/>
            <a:ext cx="2603026" cy="434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 spc="-59">
                <a:solidFill>
                  <a:srgbClr val="FFFFFF"/>
                </a:solidFill>
                <a:latin typeface="Gotham 1"/>
                <a:ea typeface="Gotham 1"/>
                <a:cs typeface="Gotham 1"/>
                <a:sym typeface="Gotham 1"/>
              </a:rPr>
              <a:t>Telefono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82983" y="6773755"/>
            <a:ext cx="2603026" cy="434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 spc="-59">
                <a:solidFill>
                  <a:srgbClr val="FFFFFF"/>
                </a:solidFill>
                <a:latin typeface="Gotham 1"/>
                <a:ea typeface="Gotham 1"/>
                <a:cs typeface="Gotham 1"/>
                <a:sym typeface="Gotham 1"/>
              </a:rPr>
              <a:t>Email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82983" y="6069216"/>
            <a:ext cx="2603026" cy="29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 spc="-42">
                <a:solidFill>
                  <a:srgbClr val="FFFFFF"/>
                </a:solidFill>
                <a:latin typeface="Gotham 3"/>
                <a:ea typeface="Gotham 3"/>
                <a:cs typeface="Gotham 3"/>
                <a:sym typeface="Gotham 3"/>
              </a:rPr>
              <a:t>123-456-7890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99773" y="3361285"/>
            <a:ext cx="7410733" cy="7215819"/>
            <a:chOff x="0" y="0"/>
            <a:chExt cx="9880977" cy="9621092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259885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0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4">
                <a:alphaModFix amt="7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010669" y="7263456"/>
              <a:ext cx="1399476" cy="1198460"/>
            </a:xfrm>
            <a:custGeom>
              <a:avLst/>
              <a:gdLst/>
              <a:ahLst/>
              <a:cxnLst/>
              <a:rect r="r" b="b" t="t" l="l"/>
              <a:pathLst>
                <a:path h="1198460" w="1399476">
                  <a:moveTo>
                    <a:pt x="0" y="0"/>
                  </a:moveTo>
                  <a:lnTo>
                    <a:pt x="1399476" y="0"/>
                  </a:lnTo>
                  <a:lnTo>
                    <a:pt x="1399476" y="1198461"/>
                  </a:lnTo>
                  <a:lnTo>
                    <a:pt x="0" y="119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752935"/>
            <a:ext cx="6627252" cy="497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4"/>
              </a:lnSpc>
            </a:pPr>
            <a:r>
              <a:rPr lang="en-US" sz="2361" spc="-75">
                <a:solidFill>
                  <a:srgbClr val="3B44AC"/>
                </a:solidFill>
                <a:latin typeface="Gotham 3"/>
                <a:ea typeface="Gotham 3"/>
                <a:cs typeface="Gotham 3"/>
                <a:sym typeface="Gotham 3"/>
              </a:rPr>
              <a:t>Metodi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49081"/>
            <a:ext cx="7527213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spc="-179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Richieste HTTP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9246" y="3323185"/>
            <a:ext cx="8310517" cy="4347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4"/>
              </a:lnSpc>
            </a:pPr>
          </a:p>
          <a:p>
            <a:pPr algn="l" marL="564122" indent="-282061" lvl="1">
              <a:lnSpc>
                <a:spcPts val="6532"/>
              </a:lnSpc>
              <a:buFont typeface="Arial"/>
              <a:buChar char="•"/>
            </a:pPr>
            <a:r>
              <a:rPr lang="en-US" sz="2612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GET</a:t>
            </a:r>
            <a:r>
              <a:rPr lang="en-US" b="true" sz="2612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: richiesta di risorse.</a:t>
            </a:r>
          </a:p>
          <a:p>
            <a:pPr algn="l" marL="564122" indent="-282061" lvl="1">
              <a:lnSpc>
                <a:spcPts val="6532"/>
              </a:lnSpc>
              <a:buFont typeface="Arial"/>
              <a:buChar char="•"/>
            </a:pPr>
            <a:r>
              <a:rPr lang="en-US" b="true" sz="2612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POST: creazione di risorse.</a:t>
            </a:r>
          </a:p>
          <a:p>
            <a:pPr algn="l" marL="564122" indent="-282061" lvl="1">
              <a:lnSpc>
                <a:spcPts val="6532"/>
              </a:lnSpc>
              <a:buFont typeface="Arial"/>
              <a:buChar char="•"/>
            </a:pPr>
            <a:r>
              <a:rPr lang="en-US" b="true" sz="2612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PUT: aggiornamento di risorse.</a:t>
            </a:r>
          </a:p>
          <a:p>
            <a:pPr algn="l" marL="564122" indent="-282061" lvl="1">
              <a:lnSpc>
                <a:spcPts val="6532"/>
              </a:lnSpc>
              <a:buFont typeface="Arial"/>
              <a:buChar char="•"/>
            </a:pPr>
            <a:r>
              <a:rPr lang="en-US" b="true" sz="2612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PATCH: aggiornamento parziale di risorse.</a:t>
            </a:r>
          </a:p>
          <a:p>
            <a:pPr algn="l" marL="564122" indent="-282061" lvl="1">
              <a:lnSpc>
                <a:spcPts val="6532"/>
              </a:lnSpc>
              <a:buFont typeface="Arial"/>
              <a:buChar char="•"/>
            </a:pPr>
            <a:r>
              <a:rPr lang="en-US" b="true" sz="2612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DELETE: eliminazione di una risorse.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55913" y="3018708"/>
            <a:ext cx="8754138" cy="495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</a:p>
          <a:p>
            <a:pPr algn="l" marL="545295" indent="-272648" lvl="1">
              <a:lnSpc>
                <a:spcPts val="6314"/>
              </a:lnSpc>
              <a:buFont typeface="Arial"/>
              <a:buChar char="•"/>
            </a:pPr>
            <a:r>
              <a:rPr lang="en-US" b="true" sz="2525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HEAD: per ricevere informazioni su una risorsa.</a:t>
            </a:r>
          </a:p>
          <a:p>
            <a:pPr algn="l" marL="545295" indent="-272648" lvl="1">
              <a:lnSpc>
                <a:spcPts val="6314"/>
              </a:lnSpc>
              <a:buFont typeface="Arial"/>
              <a:buChar char="•"/>
            </a:pPr>
            <a:r>
              <a:rPr lang="en-US" b="true" sz="2525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OPTIONS: per ricevere informazioni rigurdante funzionalità del server e i formati supportati.</a:t>
            </a:r>
          </a:p>
          <a:p>
            <a:pPr algn="l" marL="545295" indent="-272648" lvl="1">
              <a:lnSpc>
                <a:spcPts val="6314"/>
              </a:lnSpc>
              <a:buFont typeface="Arial"/>
              <a:buChar char="•"/>
            </a:pPr>
            <a:r>
              <a:rPr lang="en-US" b="true" sz="2525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TRACE: per ricevere richieste inviate al server ( per debug )</a:t>
            </a:r>
          </a:p>
          <a:p>
            <a:pPr algn="l" marL="545295" indent="-272648" lvl="1">
              <a:lnSpc>
                <a:spcPts val="6314"/>
              </a:lnSpc>
              <a:buFont typeface="Arial"/>
              <a:buChar char="•"/>
            </a:pPr>
            <a:r>
              <a:rPr lang="en-US" b="true" sz="2525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CONNECT: per creare connessioni sicure.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00783" y="3361285"/>
            <a:ext cx="7410733" cy="7215819"/>
            <a:chOff x="0" y="0"/>
            <a:chExt cx="9880977" cy="9621092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0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3">
                <a:alphaModFix amt="7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59885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010669" y="7263456"/>
              <a:ext cx="1399476" cy="1198460"/>
            </a:xfrm>
            <a:custGeom>
              <a:avLst/>
              <a:gdLst/>
              <a:ahLst/>
              <a:cxnLst/>
              <a:rect r="r" b="b" t="t" l="l"/>
              <a:pathLst>
                <a:path h="1198460" w="1399476">
                  <a:moveTo>
                    <a:pt x="0" y="0"/>
                  </a:moveTo>
                  <a:lnTo>
                    <a:pt x="1399476" y="0"/>
                  </a:lnTo>
                  <a:lnTo>
                    <a:pt x="1399476" y="1198461"/>
                  </a:lnTo>
                  <a:lnTo>
                    <a:pt x="0" y="119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161968" y="2451055"/>
            <a:ext cx="11980241" cy="5786947"/>
          </a:xfrm>
          <a:custGeom>
            <a:avLst/>
            <a:gdLst/>
            <a:ahLst/>
            <a:cxnLst/>
            <a:rect r="r" b="b" t="t" l="l"/>
            <a:pathLst>
              <a:path h="5786947" w="11980241">
                <a:moveTo>
                  <a:pt x="0" y="0"/>
                </a:moveTo>
                <a:lnTo>
                  <a:pt x="11980241" y="0"/>
                </a:lnTo>
                <a:lnTo>
                  <a:pt x="11980241" y="5786947"/>
                </a:lnTo>
                <a:lnTo>
                  <a:pt x="0" y="57869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99023" y="2738904"/>
            <a:ext cx="2459169" cy="777992"/>
          </a:xfrm>
          <a:custGeom>
            <a:avLst/>
            <a:gdLst/>
            <a:ahLst/>
            <a:cxnLst/>
            <a:rect r="r" b="b" t="t" l="l"/>
            <a:pathLst>
              <a:path h="777992" w="2459169">
                <a:moveTo>
                  <a:pt x="0" y="0"/>
                </a:moveTo>
                <a:lnTo>
                  <a:pt x="2459169" y="0"/>
                </a:lnTo>
                <a:lnTo>
                  <a:pt x="2459169" y="777991"/>
                </a:lnTo>
                <a:lnTo>
                  <a:pt x="0" y="7779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58592" y="2792435"/>
            <a:ext cx="2459169" cy="777992"/>
          </a:xfrm>
          <a:custGeom>
            <a:avLst/>
            <a:gdLst/>
            <a:ahLst/>
            <a:cxnLst/>
            <a:rect r="r" b="b" t="t" l="l"/>
            <a:pathLst>
              <a:path h="777992" w="2459169">
                <a:moveTo>
                  <a:pt x="0" y="0"/>
                </a:moveTo>
                <a:lnTo>
                  <a:pt x="2459169" y="0"/>
                </a:lnTo>
                <a:lnTo>
                  <a:pt x="2459169" y="777991"/>
                </a:lnTo>
                <a:lnTo>
                  <a:pt x="0" y="7779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08554" y="2960167"/>
            <a:ext cx="1060378" cy="335465"/>
          </a:xfrm>
          <a:custGeom>
            <a:avLst/>
            <a:gdLst/>
            <a:ahLst/>
            <a:cxnLst/>
            <a:rect r="r" b="b" t="t" l="l"/>
            <a:pathLst>
              <a:path h="335465" w="1060378">
                <a:moveTo>
                  <a:pt x="0" y="0"/>
                </a:moveTo>
                <a:lnTo>
                  <a:pt x="1060378" y="0"/>
                </a:lnTo>
                <a:lnTo>
                  <a:pt x="1060378" y="335465"/>
                </a:lnTo>
                <a:lnTo>
                  <a:pt x="0" y="3354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568932" y="5641178"/>
            <a:ext cx="1797085" cy="2142575"/>
          </a:xfrm>
          <a:custGeom>
            <a:avLst/>
            <a:gdLst/>
            <a:ahLst/>
            <a:cxnLst/>
            <a:rect r="r" b="b" t="t" l="l"/>
            <a:pathLst>
              <a:path h="2142575" w="1797085">
                <a:moveTo>
                  <a:pt x="0" y="0"/>
                </a:moveTo>
                <a:lnTo>
                  <a:pt x="1797085" y="0"/>
                </a:lnTo>
                <a:lnTo>
                  <a:pt x="1797085" y="2142575"/>
                </a:lnTo>
                <a:lnTo>
                  <a:pt x="0" y="21425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1006231"/>
            <a:ext cx="7527213" cy="1196832"/>
            <a:chOff x="0" y="0"/>
            <a:chExt cx="10036284" cy="159577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10036284" cy="118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spc="-179" b="true">
                  <a:solidFill>
                    <a:srgbClr val="FFD241"/>
                  </a:solidFill>
                  <a:latin typeface="Gotham 1"/>
                  <a:ea typeface="Gotham 1"/>
                  <a:cs typeface="Gotham 1"/>
                  <a:sym typeface="Gotham 1"/>
                </a:rPr>
                <a:t>Richieste HTTP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71805"/>
              <a:ext cx="8836336" cy="523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4"/>
                </a:lnSpc>
              </a:pPr>
              <a:r>
                <a:rPr lang="en-US" sz="2061" spc="-65">
                  <a:solidFill>
                    <a:srgbClr val="FFFFFF"/>
                  </a:solidFill>
                  <a:latin typeface="Gotham 2"/>
                  <a:ea typeface="Gotham 2"/>
                  <a:cs typeface="Gotham 2"/>
                  <a:sym typeface="Gotham 2"/>
                </a:rPr>
                <a:t>Struttura 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568932" y="8951098"/>
            <a:ext cx="9658377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E' possibile inserire parametri in una richiesta HTTP in questo modo: /url?param1=A&amp;param2=B&amp;...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00783" y="3361285"/>
            <a:ext cx="7410733" cy="7215819"/>
            <a:chOff x="0" y="0"/>
            <a:chExt cx="9880977" cy="9621092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0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3">
                <a:alphaModFix amt="7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59885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010669" y="7263456"/>
              <a:ext cx="1399476" cy="1198460"/>
            </a:xfrm>
            <a:custGeom>
              <a:avLst/>
              <a:gdLst/>
              <a:ahLst/>
              <a:cxnLst/>
              <a:rect r="r" b="b" t="t" l="l"/>
              <a:pathLst>
                <a:path h="1198460" w="1399476">
                  <a:moveTo>
                    <a:pt x="0" y="0"/>
                  </a:moveTo>
                  <a:lnTo>
                    <a:pt x="1399476" y="0"/>
                  </a:lnTo>
                  <a:lnTo>
                    <a:pt x="1399476" y="1198461"/>
                  </a:lnTo>
                  <a:lnTo>
                    <a:pt x="0" y="119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006231"/>
            <a:ext cx="7527213" cy="1196832"/>
            <a:chOff x="0" y="0"/>
            <a:chExt cx="10036284" cy="159577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10036284" cy="118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spc="-179" b="true">
                  <a:solidFill>
                    <a:srgbClr val="FFD241"/>
                  </a:solidFill>
                  <a:latin typeface="Gotham 1"/>
                  <a:ea typeface="Gotham 1"/>
                  <a:cs typeface="Gotham 1"/>
                  <a:sym typeface="Gotham 1"/>
                </a:rPr>
                <a:t>Richieste HTTP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71805"/>
              <a:ext cx="8836336" cy="523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4"/>
                </a:lnSpc>
              </a:pPr>
              <a:r>
                <a:rPr lang="en-US" sz="2061" spc="-65">
                  <a:solidFill>
                    <a:srgbClr val="FFFFFF"/>
                  </a:solidFill>
                  <a:latin typeface="Gotham 2"/>
                  <a:ea typeface="Gotham 2"/>
                  <a:cs typeface="Gotham 2"/>
                  <a:sym typeface="Gotham 2"/>
                </a:rPr>
                <a:t>Alcuni header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2612479"/>
            <a:ext cx="14653846" cy="6543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6"/>
              </a:lnSpc>
            </a:pPr>
          </a:p>
          <a:p>
            <a:pPr algn="l" marL="550870" indent="-275435" lvl="1">
              <a:lnSpc>
                <a:spcPts val="6378"/>
              </a:lnSpc>
              <a:buFont typeface="Arial"/>
              <a:buChar char="•"/>
            </a:pPr>
            <a:r>
              <a:rPr lang="en-US" sz="2551">
                <a:solidFill>
                  <a:srgbClr val="FFFFFF"/>
                </a:solidFill>
                <a:latin typeface="Gotham 1"/>
                <a:ea typeface="Gotham 1"/>
                <a:cs typeface="Gotham 1"/>
                <a:sym typeface="Gotham 1"/>
              </a:rPr>
              <a:t>Accept: formato</a:t>
            </a:r>
            <a:r>
              <a:rPr lang="en-US" b="true" sz="2551">
                <a:solidFill>
                  <a:srgbClr val="FFFFFF"/>
                </a:solidFill>
                <a:latin typeface="Gotham 1"/>
                <a:ea typeface="Gotham 1"/>
                <a:cs typeface="Gotham 1"/>
                <a:sym typeface="Gotham 1"/>
              </a:rPr>
              <a:t> di dati accettati ( XML, JPEG, JSON... )</a:t>
            </a:r>
          </a:p>
          <a:p>
            <a:pPr algn="l" marL="550870" indent="-275435" lvl="1">
              <a:lnSpc>
                <a:spcPts val="6378"/>
              </a:lnSpc>
              <a:buFont typeface="Arial"/>
              <a:buChar char="•"/>
            </a:pPr>
            <a:r>
              <a:rPr lang="en-US" b="true" sz="2551">
                <a:solidFill>
                  <a:srgbClr val="FFFFFF"/>
                </a:solidFill>
                <a:latin typeface="Gotham 1"/>
                <a:ea typeface="Gotham 1"/>
                <a:cs typeface="Gotham 1"/>
                <a:sym typeface="Gotham 1"/>
              </a:rPr>
              <a:t>Accept-Language: lingua formato.</a:t>
            </a:r>
          </a:p>
          <a:p>
            <a:pPr algn="l" marL="550870" indent="-275435" lvl="1">
              <a:lnSpc>
                <a:spcPts val="6378"/>
              </a:lnSpc>
              <a:buFont typeface="Arial"/>
              <a:buChar char="•"/>
            </a:pPr>
            <a:r>
              <a:rPr lang="en-US" b="true" sz="2551">
                <a:solidFill>
                  <a:srgbClr val="FFFFFF"/>
                </a:solidFill>
                <a:latin typeface="Gotham 1"/>
                <a:ea typeface="Gotham 1"/>
                <a:cs typeface="Gotham 1"/>
                <a:sym typeface="Gotham 1"/>
              </a:rPr>
              <a:t>Cache-Control: come il server deve gestire la cache.</a:t>
            </a:r>
          </a:p>
          <a:p>
            <a:pPr algn="l" marL="550870" indent="-275435" lvl="1">
              <a:lnSpc>
                <a:spcPts val="6378"/>
              </a:lnSpc>
              <a:buFont typeface="Arial"/>
              <a:buChar char="•"/>
            </a:pPr>
            <a:r>
              <a:rPr lang="en-US" b="true" sz="2551">
                <a:solidFill>
                  <a:srgbClr val="FFFFFF"/>
                </a:solidFill>
                <a:latin typeface="Gotham 1"/>
                <a:ea typeface="Gotham 1"/>
                <a:cs typeface="Gotham 1"/>
                <a:sym typeface="Gotham 1"/>
              </a:rPr>
              <a:t>Content-Type: formato dei dati passati nel body (XML, JSON... )</a:t>
            </a:r>
          </a:p>
          <a:p>
            <a:pPr algn="l" marL="550870" indent="-275435" lvl="1">
              <a:lnSpc>
                <a:spcPts val="6378"/>
              </a:lnSpc>
              <a:buFont typeface="Arial"/>
              <a:buChar char="•"/>
            </a:pPr>
            <a:r>
              <a:rPr lang="en-US" b="true" sz="2551">
                <a:solidFill>
                  <a:srgbClr val="FFFFFF"/>
                </a:solidFill>
                <a:latin typeface="Gotham 1"/>
                <a:ea typeface="Gotham 1"/>
                <a:cs typeface="Gotham 1"/>
                <a:sym typeface="Gotham 1"/>
              </a:rPr>
              <a:t>If-Match: se l'E-Tag coincide.</a:t>
            </a:r>
          </a:p>
          <a:p>
            <a:pPr algn="l" marL="550870" indent="-275435" lvl="1">
              <a:lnSpc>
                <a:spcPts val="6378"/>
              </a:lnSpc>
              <a:buFont typeface="Arial"/>
              <a:buChar char="•"/>
            </a:pPr>
            <a:r>
              <a:rPr lang="en-US" b="true" sz="2551">
                <a:solidFill>
                  <a:srgbClr val="FFFFFF"/>
                </a:solidFill>
                <a:latin typeface="Gotham 1"/>
                <a:ea typeface="Gotham 1"/>
                <a:cs typeface="Gotham 1"/>
                <a:sym typeface="Gotham 1"/>
              </a:rPr>
              <a:t>If-</a:t>
            </a:r>
            <a:r>
              <a:rPr lang="en-US" sz="2551">
                <a:solidFill>
                  <a:srgbClr val="FFFFFF"/>
                </a:solidFill>
                <a:latin typeface="Gotham 1"/>
                <a:ea typeface="Gotham 1"/>
                <a:cs typeface="Gotham 1"/>
                <a:sym typeface="Gotham 1"/>
              </a:rPr>
              <a:t>Modified</a:t>
            </a:r>
            <a:r>
              <a:rPr lang="en-US" b="true" sz="2551">
                <a:solidFill>
                  <a:srgbClr val="FFFFFF"/>
                </a:solidFill>
                <a:latin typeface="Gotham 1"/>
                <a:ea typeface="Gotham 1"/>
                <a:cs typeface="Gotham 1"/>
                <a:sym typeface="Gotham 1"/>
              </a:rPr>
              <a:t>-Since: se la risorsa è stata modificata da quella data.</a:t>
            </a:r>
          </a:p>
          <a:p>
            <a:pPr algn="l" marL="550870" indent="-275435" lvl="1">
              <a:lnSpc>
                <a:spcPts val="6378"/>
              </a:lnSpc>
              <a:buFont typeface="Arial"/>
              <a:buChar char="•"/>
            </a:pPr>
            <a:r>
              <a:rPr lang="en-US" b="true" sz="2551">
                <a:solidFill>
                  <a:srgbClr val="FFFFFF"/>
                </a:solidFill>
                <a:latin typeface="Gotham 1"/>
                <a:ea typeface="Gotham 1"/>
                <a:cs typeface="Gotham 1"/>
                <a:sym typeface="Gotham 1"/>
              </a:rPr>
              <a:t>If-Not-Modified-Since: se la risorsa non è stata modificata da quella data. </a:t>
            </a:r>
          </a:p>
          <a:p>
            <a:pPr algn="l" marL="550870" indent="-275435" lvl="1">
              <a:lnSpc>
                <a:spcPts val="6378"/>
              </a:lnSpc>
              <a:buFont typeface="Arial"/>
              <a:buChar char="•"/>
            </a:pPr>
            <a:r>
              <a:rPr lang="en-US" b="true" sz="2551">
                <a:solidFill>
                  <a:srgbClr val="FFFFFF"/>
                </a:solidFill>
                <a:latin typeface="Gotham 1"/>
                <a:ea typeface="Gotham 1"/>
                <a:cs typeface="Gotham 1"/>
                <a:sym typeface="Gotham 1"/>
              </a:rPr>
              <a:t>Content-Lenght: grandezza delle informazioni.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07565" y="5841233"/>
            <a:ext cx="358075" cy="358075"/>
          </a:xfrm>
          <a:custGeom>
            <a:avLst/>
            <a:gdLst/>
            <a:ahLst/>
            <a:cxnLst/>
            <a:rect r="r" b="b" t="t" l="l"/>
            <a:pathLst>
              <a:path h="358075" w="358075">
                <a:moveTo>
                  <a:pt x="0" y="0"/>
                </a:moveTo>
                <a:lnTo>
                  <a:pt x="358075" y="0"/>
                </a:lnTo>
                <a:lnTo>
                  <a:pt x="358075" y="358075"/>
                </a:lnTo>
                <a:lnTo>
                  <a:pt x="0" y="3580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07565" y="7019485"/>
            <a:ext cx="358075" cy="358075"/>
          </a:xfrm>
          <a:custGeom>
            <a:avLst/>
            <a:gdLst/>
            <a:ahLst/>
            <a:cxnLst/>
            <a:rect r="r" b="b" t="t" l="l"/>
            <a:pathLst>
              <a:path h="358075" w="358075">
                <a:moveTo>
                  <a:pt x="0" y="0"/>
                </a:moveTo>
                <a:lnTo>
                  <a:pt x="358075" y="0"/>
                </a:lnTo>
                <a:lnTo>
                  <a:pt x="358075" y="358074"/>
                </a:lnTo>
                <a:lnTo>
                  <a:pt x="0" y="358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07565" y="8202393"/>
            <a:ext cx="358075" cy="358075"/>
          </a:xfrm>
          <a:custGeom>
            <a:avLst/>
            <a:gdLst/>
            <a:ahLst/>
            <a:cxnLst/>
            <a:rect r="r" b="b" t="t" l="l"/>
            <a:pathLst>
              <a:path h="358075" w="358075">
                <a:moveTo>
                  <a:pt x="0" y="0"/>
                </a:moveTo>
                <a:lnTo>
                  <a:pt x="358075" y="0"/>
                </a:lnTo>
                <a:lnTo>
                  <a:pt x="358075" y="358075"/>
                </a:lnTo>
                <a:lnTo>
                  <a:pt x="0" y="3580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352173" y="3513685"/>
            <a:ext cx="7410733" cy="7215819"/>
            <a:chOff x="0" y="0"/>
            <a:chExt cx="9880977" cy="9621092"/>
          </a:xfrm>
        </p:grpSpPr>
        <p:sp>
          <p:nvSpPr>
            <p:cNvPr name="Freeform 6" id="6"/>
            <p:cNvSpPr/>
            <p:nvPr/>
          </p:nvSpPr>
          <p:spPr>
            <a:xfrm flipH="true" flipV="true" rot="0">
              <a:off x="259885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8">
                <a:alphaModFix amt="73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010669" y="7263456"/>
              <a:ext cx="1399476" cy="1198460"/>
            </a:xfrm>
            <a:custGeom>
              <a:avLst/>
              <a:gdLst/>
              <a:ahLst/>
              <a:cxnLst/>
              <a:rect r="r" b="b" t="t" l="l"/>
              <a:pathLst>
                <a:path h="1198460" w="1399476">
                  <a:moveTo>
                    <a:pt x="0" y="0"/>
                  </a:moveTo>
                  <a:lnTo>
                    <a:pt x="1399476" y="0"/>
                  </a:lnTo>
                  <a:lnTo>
                    <a:pt x="1399476" y="1198461"/>
                  </a:lnTo>
                  <a:lnTo>
                    <a:pt x="0" y="119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73296" y="2315975"/>
            <a:ext cx="8270704" cy="7697041"/>
          </a:xfrm>
          <a:custGeom>
            <a:avLst/>
            <a:gdLst/>
            <a:ahLst/>
            <a:cxnLst/>
            <a:rect r="r" b="b" t="t" l="l"/>
            <a:pathLst>
              <a:path h="7697041" w="8270704">
                <a:moveTo>
                  <a:pt x="0" y="0"/>
                </a:moveTo>
                <a:lnTo>
                  <a:pt x="8270704" y="0"/>
                </a:lnTo>
                <a:lnTo>
                  <a:pt x="8270704" y="7697040"/>
                </a:lnTo>
                <a:lnTo>
                  <a:pt x="0" y="76970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3282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141104" y="5628847"/>
            <a:ext cx="10546640" cy="3497425"/>
          </a:xfrm>
          <a:custGeom>
            <a:avLst/>
            <a:gdLst/>
            <a:ahLst/>
            <a:cxnLst/>
            <a:rect r="r" b="b" t="t" l="l"/>
            <a:pathLst>
              <a:path h="3497425" w="10546640">
                <a:moveTo>
                  <a:pt x="0" y="0"/>
                </a:moveTo>
                <a:lnTo>
                  <a:pt x="10546640" y="0"/>
                </a:lnTo>
                <a:lnTo>
                  <a:pt x="10546640" y="3497425"/>
                </a:lnTo>
                <a:lnTo>
                  <a:pt x="0" y="349742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1006231"/>
            <a:ext cx="7527213" cy="1196832"/>
            <a:chOff x="0" y="0"/>
            <a:chExt cx="10036284" cy="159577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071805"/>
              <a:ext cx="8836336" cy="523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4"/>
                </a:lnSpc>
              </a:pPr>
              <a:r>
                <a:rPr lang="en-US" sz="2061" spc="-65">
                  <a:solidFill>
                    <a:srgbClr val="3B44AC"/>
                  </a:solidFill>
                  <a:latin typeface="Gotham 3"/>
                  <a:ea typeface="Gotham 3"/>
                  <a:cs typeface="Gotham 3"/>
                  <a:sym typeface="Gotham 3"/>
                </a:rPr>
                <a:t>Esempio con JQuery ( Ajax )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10036284" cy="118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spc="-179" b="true">
                  <a:solidFill>
                    <a:srgbClr val="3B44AC"/>
                  </a:solidFill>
                  <a:latin typeface="Gotham 1"/>
                  <a:ea typeface="Gotham 1"/>
                  <a:cs typeface="Gotham 1"/>
                  <a:sym typeface="Gotham 1"/>
                </a:rPr>
                <a:t>Richieste HTTP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707726" y="3126136"/>
            <a:ext cx="7980018" cy="746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9"/>
              </a:lnSpc>
              <a:spcBef>
                <a:spcPct val="0"/>
              </a:spcBef>
            </a:pPr>
            <a:r>
              <a:rPr lang="en-US" b="true" sz="2415" spc="-77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La maggior parte  delle librerie comporranno le richieste HTTP al posto vostro!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00783" y="3361285"/>
            <a:ext cx="7410733" cy="7215819"/>
            <a:chOff x="0" y="0"/>
            <a:chExt cx="9880977" cy="9621092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0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3">
                <a:alphaModFix amt="7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59885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010669" y="7263456"/>
              <a:ext cx="1399476" cy="1198460"/>
            </a:xfrm>
            <a:custGeom>
              <a:avLst/>
              <a:gdLst/>
              <a:ahLst/>
              <a:cxnLst/>
              <a:rect r="r" b="b" t="t" l="l"/>
              <a:pathLst>
                <a:path h="1198460" w="1399476">
                  <a:moveTo>
                    <a:pt x="0" y="0"/>
                  </a:moveTo>
                  <a:lnTo>
                    <a:pt x="1399476" y="0"/>
                  </a:lnTo>
                  <a:lnTo>
                    <a:pt x="1399476" y="1198461"/>
                  </a:lnTo>
                  <a:lnTo>
                    <a:pt x="0" y="119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608460" y="2289610"/>
            <a:ext cx="12297689" cy="6968690"/>
          </a:xfrm>
          <a:custGeom>
            <a:avLst/>
            <a:gdLst/>
            <a:ahLst/>
            <a:cxnLst/>
            <a:rect r="r" b="b" t="t" l="l"/>
            <a:pathLst>
              <a:path h="6968690" w="12297689">
                <a:moveTo>
                  <a:pt x="0" y="0"/>
                </a:moveTo>
                <a:lnTo>
                  <a:pt x="12297689" y="0"/>
                </a:lnTo>
                <a:lnTo>
                  <a:pt x="12297689" y="6968690"/>
                </a:lnTo>
                <a:lnTo>
                  <a:pt x="0" y="69686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1006231"/>
            <a:ext cx="7527213" cy="1196832"/>
            <a:chOff x="0" y="0"/>
            <a:chExt cx="10036284" cy="159577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10036284" cy="118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spc="-179" b="true">
                  <a:solidFill>
                    <a:srgbClr val="FFD241"/>
                  </a:solidFill>
                  <a:latin typeface="Gotham 1"/>
                  <a:ea typeface="Gotham 1"/>
                  <a:cs typeface="Gotham 1"/>
                  <a:sym typeface="Gotham 1"/>
                </a:rPr>
                <a:t>Risposte HTTP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71805"/>
              <a:ext cx="8836336" cy="523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4"/>
                </a:lnSpc>
              </a:pPr>
              <a:r>
                <a:rPr lang="en-US" sz="2061" spc="-65">
                  <a:solidFill>
                    <a:srgbClr val="FFFFFF"/>
                  </a:solidFill>
                  <a:latin typeface="Gotham 2"/>
                  <a:ea typeface="Gotham 2"/>
                  <a:cs typeface="Gotham 2"/>
                  <a:sym typeface="Gotham 2"/>
                </a:rPr>
                <a:t>Struttura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322098" y="3361285"/>
            <a:ext cx="1910267" cy="604339"/>
          </a:xfrm>
          <a:custGeom>
            <a:avLst/>
            <a:gdLst/>
            <a:ahLst/>
            <a:cxnLst/>
            <a:rect r="r" b="b" t="t" l="l"/>
            <a:pathLst>
              <a:path h="604339" w="1910267">
                <a:moveTo>
                  <a:pt x="0" y="0"/>
                </a:moveTo>
                <a:lnTo>
                  <a:pt x="1910267" y="0"/>
                </a:lnTo>
                <a:lnTo>
                  <a:pt x="1910267" y="604339"/>
                </a:lnTo>
                <a:lnTo>
                  <a:pt x="0" y="6043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00783" y="3361285"/>
            <a:ext cx="7410733" cy="7215819"/>
            <a:chOff x="0" y="0"/>
            <a:chExt cx="9880977" cy="9621092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0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3">
                <a:alphaModFix amt="7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59885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010669" y="7263456"/>
              <a:ext cx="1399476" cy="1198460"/>
            </a:xfrm>
            <a:custGeom>
              <a:avLst/>
              <a:gdLst/>
              <a:ahLst/>
              <a:cxnLst/>
              <a:rect r="r" b="b" t="t" l="l"/>
              <a:pathLst>
                <a:path h="1198460" w="1399476">
                  <a:moveTo>
                    <a:pt x="0" y="0"/>
                  </a:moveTo>
                  <a:lnTo>
                    <a:pt x="1399476" y="0"/>
                  </a:lnTo>
                  <a:lnTo>
                    <a:pt x="1399476" y="1198461"/>
                  </a:lnTo>
                  <a:lnTo>
                    <a:pt x="0" y="119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522702" y="1792883"/>
            <a:ext cx="7925601" cy="5178059"/>
          </a:xfrm>
          <a:custGeom>
            <a:avLst/>
            <a:gdLst/>
            <a:ahLst/>
            <a:cxnLst/>
            <a:rect r="r" b="b" t="t" l="l"/>
            <a:pathLst>
              <a:path h="5178059" w="7925601">
                <a:moveTo>
                  <a:pt x="0" y="0"/>
                </a:moveTo>
                <a:lnTo>
                  <a:pt x="7925601" y="0"/>
                </a:lnTo>
                <a:lnTo>
                  <a:pt x="7925601" y="5178059"/>
                </a:lnTo>
                <a:lnTo>
                  <a:pt x="0" y="51780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92307" y="7191756"/>
            <a:ext cx="7315200" cy="2066544"/>
          </a:xfrm>
          <a:custGeom>
            <a:avLst/>
            <a:gdLst/>
            <a:ahLst/>
            <a:cxnLst/>
            <a:rect r="r" b="b" t="t" l="l"/>
            <a:pathLst>
              <a:path h="2066544" w="7315200">
                <a:moveTo>
                  <a:pt x="0" y="0"/>
                </a:moveTo>
                <a:lnTo>
                  <a:pt x="7315200" y="0"/>
                </a:lnTo>
                <a:lnTo>
                  <a:pt x="7315200" y="2066544"/>
                </a:lnTo>
                <a:lnTo>
                  <a:pt x="0" y="20665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903083" y="6746740"/>
            <a:ext cx="2619619" cy="2511560"/>
          </a:xfrm>
          <a:custGeom>
            <a:avLst/>
            <a:gdLst/>
            <a:ahLst/>
            <a:cxnLst/>
            <a:rect r="r" b="b" t="t" l="l"/>
            <a:pathLst>
              <a:path h="2511560" w="2619619">
                <a:moveTo>
                  <a:pt x="0" y="0"/>
                </a:moveTo>
                <a:lnTo>
                  <a:pt x="2619619" y="0"/>
                </a:lnTo>
                <a:lnTo>
                  <a:pt x="2619619" y="2511560"/>
                </a:lnTo>
                <a:lnTo>
                  <a:pt x="0" y="2511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69270" y="2448154"/>
            <a:ext cx="7005513" cy="4522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3"/>
              </a:lnSpc>
            </a:pPr>
          </a:p>
          <a:p>
            <a:pPr algn="l" marL="588534" indent="-294267" lvl="1">
              <a:lnSpc>
                <a:spcPts val="6814"/>
              </a:lnSpc>
              <a:buFont typeface="Arial"/>
              <a:buChar char="•"/>
            </a:pPr>
            <a:r>
              <a:rPr lang="en-US" sz="2725">
                <a:solidFill>
                  <a:srgbClr val="FFFFFF"/>
                </a:solidFill>
                <a:latin typeface="Gotham 1"/>
                <a:ea typeface="Gotham 1"/>
                <a:cs typeface="Gotham 1"/>
                <a:sym typeface="Gotham 1"/>
              </a:rPr>
              <a:t>1xx: messaggi informativi</a:t>
            </a:r>
          </a:p>
          <a:p>
            <a:pPr algn="l" marL="588534" indent="-294267" lvl="1">
              <a:lnSpc>
                <a:spcPts val="6814"/>
              </a:lnSpc>
              <a:buFont typeface="Arial"/>
              <a:buChar char="•"/>
            </a:pPr>
            <a:r>
              <a:rPr lang="en-US" b="true" sz="2725">
                <a:solidFill>
                  <a:srgbClr val="FFFFFF"/>
                </a:solidFill>
                <a:latin typeface="Gotham 1"/>
                <a:ea typeface="Gotham 1"/>
                <a:cs typeface="Gotham 1"/>
                <a:sym typeface="Gotham 1"/>
              </a:rPr>
              <a:t>2xx: successo</a:t>
            </a:r>
          </a:p>
          <a:p>
            <a:pPr algn="l" marL="588534" indent="-294267" lvl="1">
              <a:lnSpc>
                <a:spcPts val="6814"/>
              </a:lnSpc>
              <a:buFont typeface="Arial"/>
              <a:buChar char="•"/>
            </a:pPr>
            <a:r>
              <a:rPr lang="en-US" b="true" sz="2725">
                <a:solidFill>
                  <a:srgbClr val="FFFFFF"/>
                </a:solidFill>
                <a:latin typeface="Gotham 1"/>
                <a:ea typeface="Gotham 1"/>
                <a:cs typeface="Gotham 1"/>
                <a:sym typeface="Gotham 1"/>
              </a:rPr>
              <a:t>3xx: si redirige la richiesta.</a:t>
            </a:r>
          </a:p>
          <a:p>
            <a:pPr algn="l" marL="588534" indent="-294267" lvl="1">
              <a:lnSpc>
                <a:spcPts val="6814"/>
              </a:lnSpc>
              <a:buFont typeface="Arial"/>
              <a:buChar char="•"/>
            </a:pPr>
            <a:r>
              <a:rPr lang="en-US" b="true" sz="2725">
                <a:solidFill>
                  <a:srgbClr val="FFFFFF"/>
                </a:solidFill>
                <a:latin typeface="Gotham 1"/>
                <a:ea typeface="Gotham 1"/>
                <a:cs typeface="Gotham 1"/>
                <a:sym typeface="Gotham 1"/>
              </a:rPr>
              <a:t>4xx: errore nella richiesta del client</a:t>
            </a:r>
          </a:p>
          <a:p>
            <a:pPr algn="l" marL="588534" indent="-294267" lvl="1">
              <a:lnSpc>
                <a:spcPts val="6814"/>
              </a:lnSpc>
              <a:buFont typeface="Arial"/>
              <a:buChar char="•"/>
            </a:pPr>
            <a:r>
              <a:rPr lang="en-US" b="true" sz="2725">
                <a:solidFill>
                  <a:srgbClr val="FFFFFF"/>
                </a:solidFill>
                <a:latin typeface="Gotham 1"/>
                <a:ea typeface="Gotham 1"/>
                <a:cs typeface="Gotham 1"/>
                <a:sym typeface="Gotham 1"/>
              </a:rPr>
              <a:t>5xx: errori interni al client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1006231"/>
            <a:ext cx="7527213" cy="1196832"/>
            <a:chOff x="0" y="0"/>
            <a:chExt cx="10036284" cy="159577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57150"/>
              <a:ext cx="10036284" cy="118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spc="-179" b="true">
                  <a:solidFill>
                    <a:srgbClr val="FFD241"/>
                  </a:solidFill>
                  <a:latin typeface="Gotham 1"/>
                  <a:ea typeface="Gotham 1"/>
                  <a:cs typeface="Gotham 1"/>
                  <a:sym typeface="Gotham 1"/>
                </a:rPr>
                <a:t>Risposte HTTP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71805"/>
              <a:ext cx="8836336" cy="523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4"/>
                </a:lnSpc>
              </a:pPr>
              <a:r>
                <a:rPr lang="en-US" sz="2061" spc="-65">
                  <a:solidFill>
                    <a:srgbClr val="FFFFFF"/>
                  </a:solidFill>
                  <a:latin typeface="Gotham 2"/>
                  <a:ea typeface="Gotham 2"/>
                  <a:cs typeface="Gotham 2"/>
                  <a:sym typeface="Gotham 2"/>
                </a:rPr>
                <a:t>Codici 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982746" y="1346269"/>
            <a:ext cx="7005513" cy="562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3"/>
              </a:lnSpc>
            </a:pPr>
          </a:p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40</a:t>
            </a:r>
          </a:p>
          <a:p>
            <a:pPr algn="l" marL="588534" indent="-294267" lvl="1">
              <a:lnSpc>
                <a:spcPts val="6814"/>
              </a:lnSpc>
              <a:buFont typeface="Arial"/>
              <a:buChar char="•"/>
            </a:pPr>
            <a:r>
              <a:rPr lang="en-US" sz="2725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200: OK</a:t>
            </a:r>
          </a:p>
          <a:p>
            <a:pPr algn="l" marL="588534" indent="-294267" lvl="1">
              <a:lnSpc>
                <a:spcPts val="6814"/>
              </a:lnSpc>
              <a:buFont typeface="Arial"/>
              <a:buChar char="•"/>
            </a:pPr>
            <a:r>
              <a:rPr lang="en-US" b="true" sz="2725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302: Found</a:t>
            </a:r>
          </a:p>
          <a:p>
            <a:pPr algn="l" marL="588534" indent="-294267" lvl="1">
              <a:lnSpc>
                <a:spcPts val="6814"/>
              </a:lnSpc>
              <a:buFont typeface="Arial"/>
              <a:buChar char="•"/>
            </a:pPr>
            <a:r>
              <a:rPr lang="en-US" b="true" sz="2725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400: Bad Request</a:t>
            </a:r>
          </a:p>
          <a:p>
            <a:pPr algn="l" marL="588534" indent="-294267" lvl="1">
              <a:lnSpc>
                <a:spcPts val="6814"/>
              </a:lnSpc>
              <a:buFont typeface="Arial"/>
              <a:buChar char="•"/>
            </a:pPr>
            <a:r>
              <a:rPr lang="en-US" b="true" sz="2725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404: Not Found</a:t>
            </a:r>
          </a:p>
          <a:p>
            <a:pPr algn="l" marL="588534" indent="-294267" lvl="1">
              <a:lnSpc>
                <a:spcPts val="6814"/>
              </a:lnSpc>
              <a:buFont typeface="Arial"/>
              <a:buChar char="•"/>
            </a:pPr>
            <a:r>
              <a:rPr lang="en-US" b="true" sz="2725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500: Internal error</a:t>
            </a:r>
          </a:p>
          <a:p>
            <a:pPr algn="l" marL="588534" indent="-294267" lvl="1">
              <a:lnSpc>
                <a:spcPts val="6814"/>
              </a:lnSpc>
              <a:buFont typeface="Arial"/>
              <a:buChar char="•"/>
            </a:pPr>
            <a:r>
              <a:rPr lang="en-US" b="true" sz="2725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502: Bad Gateway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07565" y="5841233"/>
            <a:ext cx="358075" cy="358075"/>
          </a:xfrm>
          <a:custGeom>
            <a:avLst/>
            <a:gdLst/>
            <a:ahLst/>
            <a:cxnLst/>
            <a:rect r="r" b="b" t="t" l="l"/>
            <a:pathLst>
              <a:path h="358075" w="358075">
                <a:moveTo>
                  <a:pt x="0" y="0"/>
                </a:moveTo>
                <a:lnTo>
                  <a:pt x="358075" y="0"/>
                </a:lnTo>
                <a:lnTo>
                  <a:pt x="358075" y="358075"/>
                </a:lnTo>
                <a:lnTo>
                  <a:pt x="0" y="3580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07565" y="7019485"/>
            <a:ext cx="358075" cy="358075"/>
          </a:xfrm>
          <a:custGeom>
            <a:avLst/>
            <a:gdLst/>
            <a:ahLst/>
            <a:cxnLst/>
            <a:rect r="r" b="b" t="t" l="l"/>
            <a:pathLst>
              <a:path h="358075" w="358075">
                <a:moveTo>
                  <a:pt x="0" y="0"/>
                </a:moveTo>
                <a:lnTo>
                  <a:pt x="358075" y="0"/>
                </a:lnTo>
                <a:lnTo>
                  <a:pt x="358075" y="358074"/>
                </a:lnTo>
                <a:lnTo>
                  <a:pt x="0" y="358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07565" y="8202393"/>
            <a:ext cx="358075" cy="358075"/>
          </a:xfrm>
          <a:custGeom>
            <a:avLst/>
            <a:gdLst/>
            <a:ahLst/>
            <a:cxnLst/>
            <a:rect r="r" b="b" t="t" l="l"/>
            <a:pathLst>
              <a:path h="358075" w="358075">
                <a:moveTo>
                  <a:pt x="0" y="0"/>
                </a:moveTo>
                <a:lnTo>
                  <a:pt x="358075" y="0"/>
                </a:lnTo>
                <a:lnTo>
                  <a:pt x="358075" y="358075"/>
                </a:lnTo>
                <a:lnTo>
                  <a:pt x="0" y="3580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352173" y="3513685"/>
            <a:ext cx="7410733" cy="7215819"/>
            <a:chOff x="0" y="0"/>
            <a:chExt cx="9880977" cy="9621092"/>
          </a:xfrm>
        </p:grpSpPr>
        <p:sp>
          <p:nvSpPr>
            <p:cNvPr name="Freeform 6" id="6"/>
            <p:cNvSpPr/>
            <p:nvPr/>
          </p:nvSpPr>
          <p:spPr>
            <a:xfrm flipH="true" flipV="true" rot="0">
              <a:off x="259885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8">
                <a:alphaModFix amt="73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010669" y="7263456"/>
              <a:ext cx="1399476" cy="1198460"/>
            </a:xfrm>
            <a:custGeom>
              <a:avLst/>
              <a:gdLst/>
              <a:ahLst/>
              <a:cxnLst/>
              <a:rect r="r" b="b" t="t" l="l"/>
              <a:pathLst>
                <a:path h="1198460" w="1399476">
                  <a:moveTo>
                    <a:pt x="0" y="0"/>
                  </a:moveTo>
                  <a:lnTo>
                    <a:pt x="1399476" y="0"/>
                  </a:lnTo>
                  <a:lnTo>
                    <a:pt x="1399476" y="1198461"/>
                  </a:lnTo>
                  <a:lnTo>
                    <a:pt x="0" y="119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30170" y="2978889"/>
            <a:ext cx="10622003" cy="4040596"/>
          </a:xfrm>
          <a:custGeom>
            <a:avLst/>
            <a:gdLst/>
            <a:ahLst/>
            <a:cxnLst/>
            <a:rect r="r" b="b" t="t" l="l"/>
            <a:pathLst>
              <a:path h="4040596" w="10622003">
                <a:moveTo>
                  <a:pt x="0" y="0"/>
                </a:moveTo>
                <a:lnTo>
                  <a:pt x="10622003" y="0"/>
                </a:lnTo>
                <a:lnTo>
                  <a:pt x="10622003" y="4040596"/>
                </a:lnTo>
                <a:lnTo>
                  <a:pt x="0" y="40405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57639" y="2647606"/>
            <a:ext cx="5301661" cy="6048105"/>
          </a:xfrm>
          <a:custGeom>
            <a:avLst/>
            <a:gdLst/>
            <a:ahLst/>
            <a:cxnLst/>
            <a:rect r="r" b="b" t="t" l="l"/>
            <a:pathLst>
              <a:path h="6048105" w="5301661">
                <a:moveTo>
                  <a:pt x="0" y="0"/>
                </a:moveTo>
                <a:lnTo>
                  <a:pt x="5301661" y="0"/>
                </a:lnTo>
                <a:lnTo>
                  <a:pt x="5301661" y="6048105"/>
                </a:lnTo>
                <a:lnTo>
                  <a:pt x="0" y="604810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813841"/>
            <a:ext cx="7527213" cy="1196832"/>
            <a:chOff x="0" y="0"/>
            <a:chExt cx="10036284" cy="159577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071805"/>
              <a:ext cx="8836336" cy="523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4"/>
                </a:lnSpc>
              </a:pPr>
              <a:r>
                <a:rPr lang="en-US" sz="2061" spc="-65">
                  <a:solidFill>
                    <a:srgbClr val="3B44AC"/>
                  </a:solidFill>
                  <a:latin typeface="Gotham 3"/>
                  <a:ea typeface="Gotham 3"/>
                  <a:cs typeface="Gotham 3"/>
                  <a:sym typeface="Gotham 3"/>
                </a:rPr>
                <a:t>Esempio con Express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10036284" cy="118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spc="-179" b="true">
                  <a:solidFill>
                    <a:srgbClr val="3B44AC"/>
                  </a:solidFill>
                  <a:latin typeface="Gotham 1"/>
                  <a:ea typeface="Gotham 1"/>
                  <a:cs typeface="Gotham 1"/>
                  <a:sym typeface="Gotham 1"/>
                </a:rPr>
                <a:t>Risposte HTTP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82213" y="8047944"/>
            <a:ext cx="10969960" cy="1005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5"/>
              </a:lnSpc>
              <a:spcBef>
                <a:spcPct val="0"/>
              </a:spcBef>
            </a:pPr>
            <a:r>
              <a:rPr lang="en-US" b="true" sz="3321" spc="-106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Le risposte HTTP saranno generate e gestite da pezzi di programma chiamati "endpoint" ( si vedrà dopo 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626" y="3766175"/>
            <a:ext cx="9144000" cy="5062483"/>
          </a:xfrm>
          <a:custGeom>
            <a:avLst/>
            <a:gdLst/>
            <a:ahLst/>
            <a:cxnLst/>
            <a:rect r="r" b="b" t="t" l="l"/>
            <a:pathLst>
              <a:path h="5062483" w="9144000">
                <a:moveTo>
                  <a:pt x="0" y="0"/>
                </a:moveTo>
                <a:lnTo>
                  <a:pt x="9144000" y="0"/>
                </a:lnTo>
                <a:lnTo>
                  <a:pt x="9144000" y="5062483"/>
                </a:lnTo>
                <a:lnTo>
                  <a:pt x="0" y="5062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61884" y="4168507"/>
            <a:ext cx="8543355" cy="4548476"/>
          </a:xfrm>
          <a:custGeom>
            <a:avLst/>
            <a:gdLst/>
            <a:ahLst/>
            <a:cxnLst/>
            <a:rect r="r" b="b" t="t" l="l"/>
            <a:pathLst>
              <a:path h="4548476" w="8543355">
                <a:moveTo>
                  <a:pt x="0" y="0"/>
                </a:moveTo>
                <a:lnTo>
                  <a:pt x="8543355" y="0"/>
                </a:lnTo>
                <a:lnTo>
                  <a:pt x="8543355" y="4548476"/>
                </a:lnTo>
                <a:lnTo>
                  <a:pt x="0" y="4548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352173" y="3449439"/>
            <a:ext cx="7410733" cy="7215819"/>
            <a:chOff x="0" y="0"/>
            <a:chExt cx="9880977" cy="9621092"/>
          </a:xfrm>
        </p:grpSpPr>
        <p:sp>
          <p:nvSpPr>
            <p:cNvPr name="Freeform 5" id="5"/>
            <p:cNvSpPr/>
            <p:nvPr/>
          </p:nvSpPr>
          <p:spPr>
            <a:xfrm flipH="true" flipV="true" rot="0">
              <a:off x="259885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true" rot="0">
              <a:off x="0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4">
                <a:alphaModFix amt="7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010669" y="7263456"/>
              <a:ext cx="1399476" cy="1198460"/>
            </a:xfrm>
            <a:custGeom>
              <a:avLst/>
              <a:gdLst/>
              <a:ahLst/>
              <a:cxnLst/>
              <a:rect r="r" b="b" t="t" l="l"/>
              <a:pathLst>
                <a:path h="1198460" w="1399476">
                  <a:moveTo>
                    <a:pt x="0" y="0"/>
                  </a:moveTo>
                  <a:lnTo>
                    <a:pt x="1399476" y="0"/>
                  </a:lnTo>
                  <a:lnTo>
                    <a:pt x="1399476" y="1198461"/>
                  </a:lnTo>
                  <a:lnTo>
                    <a:pt x="0" y="119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-40626" y="1925263"/>
            <a:ext cx="9665864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spc="-160" u="sng">
                <a:solidFill>
                  <a:srgbClr val="3B44AC"/>
                </a:solidFill>
                <a:latin typeface="Gotham 2"/>
                <a:ea typeface="Gotham 2"/>
                <a:cs typeface="Gotham 2"/>
                <a:sym typeface="Gotham 2"/>
              </a:rPr>
              <a:t>JavaScript Object Notation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76667" y="1991938"/>
            <a:ext cx="10686239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  <a:spcBef>
                <a:spcPct val="0"/>
              </a:spcBef>
            </a:pPr>
            <a:r>
              <a:rPr lang="en-US" sz="4400" spc="-140">
                <a:solidFill>
                  <a:srgbClr val="3B44AC"/>
                </a:solidFill>
                <a:latin typeface="Gotham 2"/>
                <a:ea typeface="Gotham 2"/>
                <a:cs typeface="Gotham 2"/>
                <a:sym typeface="Gotham 2"/>
              </a:rPr>
              <a:t>eXtensible Markup Language</a:t>
            </a:r>
          </a:p>
        </p:txBody>
      </p:sp>
      <p:sp>
        <p:nvSpPr>
          <p:cNvPr name="AutoShape 10" id="10"/>
          <p:cNvSpPr/>
          <p:nvPr/>
        </p:nvSpPr>
        <p:spPr>
          <a:xfrm>
            <a:off x="9261884" y="1452562"/>
            <a:ext cx="0" cy="835550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547688"/>
            <a:ext cx="7527213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spc="-179" b="true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JSON e XML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26792" y="4218958"/>
            <a:ext cx="233809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  <a:spcBef>
                <a:spcPct val="0"/>
              </a:spcBef>
            </a:pPr>
            <a:r>
              <a:rPr lang="en-US" sz="2448" spc="-78">
                <a:solidFill>
                  <a:srgbClr val="05A884"/>
                </a:solidFill>
                <a:latin typeface="Gotham 1"/>
                <a:ea typeface="Gotham 1"/>
                <a:cs typeface="Gotham 1"/>
                <a:sym typeface="Gotham 1"/>
              </a:rPr>
              <a:t>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00783" y="3361285"/>
            <a:ext cx="7410733" cy="7215819"/>
            <a:chOff x="0" y="0"/>
            <a:chExt cx="9880977" cy="9621092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0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3">
                <a:alphaModFix amt="7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59885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010669" y="7263456"/>
              <a:ext cx="1399476" cy="1198460"/>
            </a:xfrm>
            <a:custGeom>
              <a:avLst/>
              <a:gdLst/>
              <a:ahLst/>
              <a:cxnLst/>
              <a:rect r="r" b="b" t="t" l="l"/>
              <a:pathLst>
                <a:path h="1198460" w="1399476">
                  <a:moveTo>
                    <a:pt x="0" y="0"/>
                  </a:moveTo>
                  <a:lnTo>
                    <a:pt x="1399476" y="0"/>
                  </a:lnTo>
                  <a:lnTo>
                    <a:pt x="1399476" y="1198461"/>
                  </a:lnTo>
                  <a:lnTo>
                    <a:pt x="0" y="119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748667" y="4243591"/>
            <a:ext cx="2314964" cy="2636088"/>
          </a:xfrm>
          <a:custGeom>
            <a:avLst/>
            <a:gdLst/>
            <a:ahLst/>
            <a:cxnLst/>
            <a:rect r="r" b="b" t="t" l="l"/>
            <a:pathLst>
              <a:path h="2636088" w="2314964">
                <a:moveTo>
                  <a:pt x="0" y="0"/>
                </a:moveTo>
                <a:lnTo>
                  <a:pt x="2314965" y="0"/>
                </a:lnTo>
                <a:lnTo>
                  <a:pt x="2314965" y="2636088"/>
                </a:lnTo>
                <a:lnTo>
                  <a:pt x="0" y="2636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1006231"/>
            <a:ext cx="7527213" cy="1196832"/>
            <a:chOff x="0" y="0"/>
            <a:chExt cx="10036284" cy="159577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10036284" cy="118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spc="-179" b="true">
                  <a:solidFill>
                    <a:srgbClr val="FFD241"/>
                  </a:solidFill>
                  <a:latin typeface="Gotham 1"/>
                  <a:ea typeface="Gotham 1"/>
                  <a:cs typeface="Gotham 1"/>
                  <a:sym typeface="Gotham 1"/>
                </a:rPr>
                <a:t>Database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71805"/>
              <a:ext cx="8836336" cy="523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4"/>
                </a:lnSpc>
              </a:pPr>
              <a:r>
                <a:rPr lang="en-US" sz="2061" spc="-65">
                  <a:solidFill>
                    <a:srgbClr val="FFFFFF"/>
                  </a:solidFill>
                  <a:latin typeface="Gotham 2"/>
                  <a:ea typeface="Gotham 2"/>
                  <a:cs typeface="Gotham 2"/>
                  <a:sym typeface="Gotham 2"/>
                </a:rPr>
                <a:t>Overview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2583904"/>
            <a:ext cx="15637973" cy="429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 b="true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E' un insieme organizzato di dati memorizzati in modo strutturato ed accessibili.</a:t>
            </a:r>
          </a:p>
          <a:p>
            <a:pPr algn="l">
              <a:lnSpc>
                <a:spcPts val="4200"/>
              </a:lnSpc>
            </a:pPr>
            <a:r>
              <a:rPr lang="en-US" sz="3000" i="true" b="true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Un database è composto da: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i="true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Database Management System ( DBMS )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i="true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Linguaggio di interrogazione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i="true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Modello dei dati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 i="true" b="true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I principali 2 tipi di database sono: relazionali e non-relazionali.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84223" y="3674093"/>
            <a:ext cx="2409028" cy="4114800"/>
          </a:xfrm>
          <a:custGeom>
            <a:avLst/>
            <a:gdLst/>
            <a:ahLst/>
            <a:cxnLst/>
            <a:rect r="r" b="b" t="t" l="l"/>
            <a:pathLst>
              <a:path h="4114800" w="2409028">
                <a:moveTo>
                  <a:pt x="0" y="0"/>
                </a:moveTo>
                <a:lnTo>
                  <a:pt x="2409028" y="0"/>
                </a:lnTo>
                <a:lnTo>
                  <a:pt x="2409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93251" y="1683553"/>
            <a:ext cx="2283175" cy="2447848"/>
          </a:xfrm>
          <a:custGeom>
            <a:avLst/>
            <a:gdLst/>
            <a:ahLst/>
            <a:cxnLst/>
            <a:rect r="r" b="b" t="t" l="l"/>
            <a:pathLst>
              <a:path h="2447848" w="2283175">
                <a:moveTo>
                  <a:pt x="0" y="0"/>
                </a:moveTo>
                <a:lnTo>
                  <a:pt x="2283175" y="0"/>
                </a:lnTo>
                <a:lnTo>
                  <a:pt x="2283175" y="2447848"/>
                </a:lnTo>
                <a:lnTo>
                  <a:pt x="0" y="24478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2041" y="5133352"/>
            <a:ext cx="2705704" cy="2952164"/>
          </a:xfrm>
          <a:custGeom>
            <a:avLst/>
            <a:gdLst/>
            <a:ahLst/>
            <a:cxnLst/>
            <a:rect r="r" b="b" t="t" l="l"/>
            <a:pathLst>
              <a:path h="2952164" w="2705704">
                <a:moveTo>
                  <a:pt x="0" y="0"/>
                </a:moveTo>
                <a:lnTo>
                  <a:pt x="2705704" y="0"/>
                </a:lnTo>
                <a:lnTo>
                  <a:pt x="2705704" y="2952164"/>
                </a:lnTo>
                <a:lnTo>
                  <a:pt x="0" y="29521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97745" y="6844672"/>
            <a:ext cx="3786478" cy="1069680"/>
          </a:xfrm>
          <a:custGeom>
            <a:avLst/>
            <a:gdLst/>
            <a:ahLst/>
            <a:cxnLst/>
            <a:rect r="r" b="b" t="t" l="l"/>
            <a:pathLst>
              <a:path h="1069680" w="3786478">
                <a:moveTo>
                  <a:pt x="0" y="0"/>
                </a:moveTo>
                <a:lnTo>
                  <a:pt x="3786478" y="0"/>
                </a:lnTo>
                <a:lnTo>
                  <a:pt x="3786478" y="1069680"/>
                </a:lnTo>
                <a:lnTo>
                  <a:pt x="0" y="10696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8845698" y="2496619"/>
            <a:ext cx="1989140" cy="194977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228945" y="7788893"/>
            <a:ext cx="3706293" cy="1159593"/>
          </a:xfrm>
          <a:custGeom>
            <a:avLst/>
            <a:gdLst/>
            <a:ahLst/>
            <a:cxnLst/>
            <a:rect r="r" b="b" t="t" l="l"/>
            <a:pathLst>
              <a:path h="1159593" w="3706293">
                <a:moveTo>
                  <a:pt x="0" y="0"/>
                </a:moveTo>
                <a:lnTo>
                  <a:pt x="3706293" y="0"/>
                </a:lnTo>
                <a:lnTo>
                  <a:pt x="3706293" y="1159593"/>
                </a:lnTo>
                <a:lnTo>
                  <a:pt x="0" y="1159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1006231"/>
            <a:ext cx="7527213" cy="1196832"/>
            <a:chOff x="0" y="0"/>
            <a:chExt cx="10036284" cy="159577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10036284" cy="118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spc="-179" b="true">
                  <a:solidFill>
                    <a:srgbClr val="FFD241"/>
                  </a:solidFill>
                  <a:latin typeface="Gotham 1"/>
                  <a:ea typeface="Gotham 1"/>
                  <a:cs typeface="Gotham 1"/>
                  <a:sym typeface="Gotham 1"/>
                </a:rPr>
                <a:t>Architettura API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71805"/>
              <a:ext cx="8836336" cy="523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4"/>
                </a:lnSpc>
              </a:pPr>
              <a:r>
                <a:rPr lang="en-US" sz="2061" spc="-65">
                  <a:solidFill>
                    <a:srgbClr val="FFFFFF"/>
                  </a:solidFill>
                  <a:latin typeface="Gotham 2"/>
                  <a:ea typeface="Gotham 2"/>
                  <a:cs typeface="Gotham 2"/>
                  <a:sym typeface="Gotham 2"/>
                </a:rPr>
                <a:t>Motivazione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863790" y="5220769"/>
            <a:ext cx="6741397" cy="372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Ad un cliente serve un dato  in un server. Come può prenderlo? </a:t>
            </a:r>
          </a:p>
          <a:p>
            <a:pPr algn="l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Una prima idea è quello di mandargli delle query SQL via internet.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94438" y="2782121"/>
            <a:ext cx="2409028" cy="4114800"/>
          </a:xfrm>
          <a:custGeom>
            <a:avLst/>
            <a:gdLst/>
            <a:ahLst/>
            <a:cxnLst/>
            <a:rect r="r" b="b" t="t" l="l"/>
            <a:pathLst>
              <a:path h="4114800" w="2409028">
                <a:moveTo>
                  <a:pt x="0" y="0"/>
                </a:moveTo>
                <a:lnTo>
                  <a:pt x="2409028" y="0"/>
                </a:lnTo>
                <a:lnTo>
                  <a:pt x="2409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03466" y="791580"/>
            <a:ext cx="2283175" cy="2447848"/>
          </a:xfrm>
          <a:custGeom>
            <a:avLst/>
            <a:gdLst/>
            <a:ahLst/>
            <a:cxnLst/>
            <a:rect r="r" b="b" t="t" l="l"/>
            <a:pathLst>
              <a:path h="2447848" w="2283175">
                <a:moveTo>
                  <a:pt x="0" y="0"/>
                </a:moveTo>
                <a:lnTo>
                  <a:pt x="2283175" y="0"/>
                </a:lnTo>
                <a:lnTo>
                  <a:pt x="2283175" y="2447849"/>
                </a:lnTo>
                <a:lnTo>
                  <a:pt x="0" y="24478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2256" y="4241379"/>
            <a:ext cx="2705704" cy="2952164"/>
          </a:xfrm>
          <a:custGeom>
            <a:avLst/>
            <a:gdLst/>
            <a:ahLst/>
            <a:cxnLst/>
            <a:rect r="r" b="b" t="t" l="l"/>
            <a:pathLst>
              <a:path h="2952164" w="2705704">
                <a:moveTo>
                  <a:pt x="0" y="0"/>
                </a:moveTo>
                <a:lnTo>
                  <a:pt x="2705703" y="0"/>
                </a:lnTo>
                <a:lnTo>
                  <a:pt x="2705703" y="2952164"/>
                </a:lnTo>
                <a:lnTo>
                  <a:pt x="0" y="29521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07959" y="5952699"/>
            <a:ext cx="3786478" cy="1069680"/>
          </a:xfrm>
          <a:custGeom>
            <a:avLst/>
            <a:gdLst/>
            <a:ahLst/>
            <a:cxnLst/>
            <a:rect r="r" b="b" t="t" l="l"/>
            <a:pathLst>
              <a:path h="1069680" w="3786478">
                <a:moveTo>
                  <a:pt x="0" y="0"/>
                </a:moveTo>
                <a:lnTo>
                  <a:pt x="3786479" y="0"/>
                </a:lnTo>
                <a:lnTo>
                  <a:pt x="3786479" y="1069680"/>
                </a:lnTo>
                <a:lnTo>
                  <a:pt x="0" y="10696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8555913" y="1604647"/>
            <a:ext cx="1989140" cy="194977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939160" y="6896921"/>
            <a:ext cx="3706293" cy="1159593"/>
          </a:xfrm>
          <a:custGeom>
            <a:avLst/>
            <a:gdLst/>
            <a:ahLst/>
            <a:cxnLst/>
            <a:rect r="r" b="b" t="t" l="l"/>
            <a:pathLst>
              <a:path h="1159593" w="3706293">
                <a:moveTo>
                  <a:pt x="0" y="0"/>
                </a:moveTo>
                <a:lnTo>
                  <a:pt x="3706293" y="0"/>
                </a:lnTo>
                <a:lnTo>
                  <a:pt x="3706293" y="1159592"/>
                </a:lnTo>
                <a:lnTo>
                  <a:pt x="0" y="1159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1006231"/>
            <a:ext cx="7527213" cy="1196832"/>
            <a:chOff x="0" y="0"/>
            <a:chExt cx="10036284" cy="159577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10036284" cy="118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spc="-179" b="true">
                  <a:solidFill>
                    <a:srgbClr val="FFD241"/>
                  </a:solidFill>
                  <a:latin typeface="Gotham 1"/>
                  <a:ea typeface="Gotham 1"/>
                  <a:cs typeface="Gotham 1"/>
                  <a:sym typeface="Gotham 1"/>
                </a:rPr>
                <a:t>Architettura API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71805"/>
              <a:ext cx="8836336" cy="523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4"/>
                </a:lnSpc>
              </a:pPr>
              <a:r>
                <a:rPr lang="en-US" sz="2061" spc="-65">
                  <a:solidFill>
                    <a:srgbClr val="FFFFFF"/>
                  </a:solidFill>
                  <a:latin typeface="Gotham 2"/>
                  <a:ea typeface="Gotham 2"/>
                  <a:cs typeface="Gotham 2"/>
                  <a:sym typeface="Gotham 2"/>
                </a:rPr>
                <a:t>Motivazione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065291" y="4146129"/>
            <a:ext cx="5194009" cy="254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E' poco sicuro.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E' poco flessibile.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E' poco scalabile.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Guerra non approva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2939160" y="1505360"/>
            <a:ext cx="5142329" cy="597945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1822" y="3489179"/>
            <a:ext cx="11996532" cy="5406721"/>
          </a:xfrm>
          <a:custGeom>
            <a:avLst/>
            <a:gdLst/>
            <a:ahLst/>
            <a:cxnLst/>
            <a:rect r="r" b="b" t="t" l="l"/>
            <a:pathLst>
              <a:path h="5406721" w="11996532">
                <a:moveTo>
                  <a:pt x="0" y="0"/>
                </a:moveTo>
                <a:lnTo>
                  <a:pt x="11996532" y="0"/>
                </a:lnTo>
                <a:lnTo>
                  <a:pt x="11996532" y="5406721"/>
                </a:lnTo>
                <a:lnTo>
                  <a:pt x="0" y="5406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06231"/>
            <a:ext cx="7527213" cy="1196832"/>
            <a:chOff x="0" y="0"/>
            <a:chExt cx="10036284" cy="159577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10036284" cy="118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spc="-179" b="true">
                  <a:solidFill>
                    <a:srgbClr val="FFD241"/>
                  </a:solidFill>
                  <a:latin typeface="Gotham 1"/>
                  <a:ea typeface="Gotham 1"/>
                  <a:cs typeface="Gotham 1"/>
                  <a:sym typeface="Gotham 1"/>
                </a:rPr>
                <a:t>Architettura API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071805"/>
              <a:ext cx="8836336" cy="523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4"/>
                </a:lnSpc>
              </a:pPr>
              <a:r>
                <a:rPr lang="en-US" sz="2061" spc="-65">
                  <a:solidFill>
                    <a:srgbClr val="FFFFFF"/>
                  </a:solidFill>
                  <a:latin typeface="Gotham 2"/>
                  <a:ea typeface="Gotham 2"/>
                  <a:cs typeface="Gotham 2"/>
                  <a:sym typeface="Gotham 2"/>
                </a:rPr>
                <a:t>Soluzione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093991" y="4207290"/>
            <a:ext cx="5194009" cy="372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E' una soluzione architetturale che permette l'accesso al Database In modo indiretto, più elegante e più sicuro.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52173" y="3532735"/>
            <a:ext cx="7410733" cy="7215819"/>
            <a:chOff x="0" y="0"/>
            <a:chExt cx="9880977" cy="9621092"/>
          </a:xfrm>
        </p:grpSpPr>
        <p:sp>
          <p:nvSpPr>
            <p:cNvPr name="Freeform 3" id="3"/>
            <p:cNvSpPr/>
            <p:nvPr/>
          </p:nvSpPr>
          <p:spPr>
            <a:xfrm flipH="true" flipV="true" rot="0">
              <a:off x="259885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true" rot="0">
              <a:off x="0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2">
                <a:alphaModFix amt="7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010669" y="7263456"/>
              <a:ext cx="1399476" cy="1198460"/>
            </a:xfrm>
            <a:custGeom>
              <a:avLst/>
              <a:gdLst/>
              <a:ahLst/>
              <a:cxnLst/>
              <a:rect r="r" b="b" t="t" l="l"/>
              <a:pathLst>
                <a:path h="1198460" w="1399476">
                  <a:moveTo>
                    <a:pt x="0" y="0"/>
                  </a:moveTo>
                  <a:lnTo>
                    <a:pt x="1399476" y="0"/>
                  </a:lnTo>
                  <a:lnTo>
                    <a:pt x="1399476" y="1198461"/>
                  </a:lnTo>
                  <a:lnTo>
                    <a:pt x="0" y="119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102004" y="4609205"/>
            <a:ext cx="9673428" cy="3695716"/>
          </a:xfrm>
          <a:custGeom>
            <a:avLst/>
            <a:gdLst/>
            <a:ahLst/>
            <a:cxnLst/>
            <a:rect r="r" b="b" t="t" l="l"/>
            <a:pathLst>
              <a:path h="3695716" w="9673428">
                <a:moveTo>
                  <a:pt x="0" y="0"/>
                </a:moveTo>
                <a:lnTo>
                  <a:pt x="9673428" y="0"/>
                </a:lnTo>
                <a:lnTo>
                  <a:pt x="9673428" y="3695716"/>
                </a:lnTo>
                <a:lnTo>
                  <a:pt x="0" y="36957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5326" r="0" b="-4223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75432" y="3421554"/>
            <a:ext cx="3131867" cy="1721946"/>
          </a:xfrm>
          <a:custGeom>
            <a:avLst/>
            <a:gdLst/>
            <a:ahLst/>
            <a:cxnLst/>
            <a:rect r="r" b="b" t="t" l="l"/>
            <a:pathLst>
              <a:path h="1721946" w="3131867">
                <a:moveTo>
                  <a:pt x="0" y="0"/>
                </a:moveTo>
                <a:lnTo>
                  <a:pt x="3131868" y="0"/>
                </a:lnTo>
                <a:lnTo>
                  <a:pt x="3131868" y="1721946"/>
                </a:lnTo>
                <a:lnTo>
                  <a:pt x="0" y="17219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94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49081"/>
            <a:ext cx="7527213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spc="-179" b="true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RESTful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02004" y="2637530"/>
            <a:ext cx="9673428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spc="-179">
                <a:solidFill>
                  <a:srgbClr val="3B44AC"/>
                </a:solidFill>
                <a:latin typeface="Gotham 2"/>
                <a:ea typeface="Gotham 2"/>
                <a:cs typeface="Gotham 2"/>
                <a:sym typeface="Gotham 2"/>
              </a:rPr>
              <a:t>API: </a:t>
            </a:r>
          </a:p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 spc="-179">
                <a:solidFill>
                  <a:srgbClr val="3B44AC"/>
                </a:solidFill>
                <a:latin typeface="Gotham 2"/>
                <a:ea typeface="Gotham 2"/>
                <a:cs typeface="Gotham 2"/>
                <a:sym typeface="Gotham 2"/>
              </a:rPr>
              <a:t>APplication user Interface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39561">
            <a:off x="907942" y="2871308"/>
            <a:ext cx="6357571" cy="2214554"/>
          </a:xfrm>
          <a:custGeom>
            <a:avLst/>
            <a:gdLst/>
            <a:ahLst/>
            <a:cxnLst/>
            <a:rect r="r" b="b" t="t" l="l"/>
            <a:pathLst>
              <a:path h="2214554" w="6357571">
                <a:moveTo>
                  <a:pt x="0" y="0"/>
                </a:moveTo>
                <a:lnTo>
                  <a:pt x="6357571" y="0"/>
                </a:lnTo>
                <a:lnTo>
                  <a:pt x="6357571" y="2214554"/>
                </a:lnTo>
                <a:lnTo>
                  <a:pt x="0" y="2214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06434">
            <a:off x="9310331" y="1236119"/>
            <a:ext cx="7808682" cy="4909709"/>
          </a:xfrm>
          <a:custGeom>
            <a:avLst/>
            <a:gdLst/>
            <a:ahLst/>
            <a:cxnLst/>
            <a:rect r="r" b="b" t="t" l="l"/>
            <a:pathLst>
              <a:path h="4909709" w="7808682">
                <a:moveTo>
                  <a:pt x="0" y="0"/>
                </a:moveTo>
                <a:lnTo>
                  <a:pt x="7808682" y="0"/>
                </a:lnTo>
                <a:lnTo>
                  <a:pt x="7808682" y="4909709"/>
                </a:lnTo>
                <a:lnTo>
                  <a:pt x="0" y="49097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2495">
            <a:off x="1341124" y="6824171"/>
            <a:ext cx="6902366" cy="2920232"/>
          </a:xfrm>
          <a:custGeom>
            <a:avLst/>
            <a:gdLst/>
            <a:ahLst/>
            <a:cxnLst/>
            <a:rect r="r" b="b" t="t" l="l"/>
            <a:pathLst>
              <a:path h="2920232" w="6902366">
                <a:moveTo>
                  <a:pt x="0" y="0"/>
                </a:moveTo>
                <a:lnTo>
                  <a:pt x="6902366" y="0"/>
                </a:lnTo>
                <a:lnTo>
                  <a:pt x="6902366" y="2920232"/>
                </a:lnTo>
                <a:lnTo>
                  <a:pt x="0" y="29202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64835">
            <a:off x="5149741" y="5277014"/>
            <a:ext cx="5231914" cy="2197404"/>
          </a:xfrm>
          <a:custGeom>
            <a:avLst/>
            <a:gdLst/>
            <a:ahLst/>
            <a:cxnLst/>
            <a:rect r="r" b="b" t="t" l="l"/>
            <a:pathLst>
              <a:path h="2197404" w="5231914">
                <a:moveTo>
                  <a:pt x="0" y="0"/>
                </a:moveTo>
                <a:lnTo>
                  <a:pt x="5231915" y="0"/>
                </a:lnTo>
                <a:lnTo>
                  <a:pt x="5231915" y="2197404"/>
                </a:lnTo>
                <a:lnTo>
                  <a:pt x="0" y="2197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29238" y="6643105"/>
            <a:ext cx="5790024" cy="3256888"/>
          </a:xfrm>
          <a:custGeom>
            <a:avLst/>
            <a:gdLst/>
            <a:ahLst/>
            <a:cxnLst/>
            <a:rect r="r" b="b" t="t" l="l"/>
            <a:pathLst>
              <a:path h="3256888" w="5790024">
                <a:moveTo>
                  <a:pt x="0" y="0"/>
                </a:moveTo>
                <a:lnTo>
                  <a:pt x="5790024" y="0"/>
                </a:lnTo>
                <a:lnTo>
                  <a:pt x="5790024" y="3256889"/>
                </a:lnTo>
                <a:lnTo>
                  <a:pt x="0" y="32568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1006231"/>
            <a:ext cx="7527213" cy="1196832"/>
            <a:chOff x="0" y="0"/>
            <a:chExt cx="10036284" cy="159577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10036284" cy="118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spc="-179" b="true">
                  <a:solidFill>
                    <a:srgbClr val="FFD241"/>
                  </a:solidFill>
                  <a:latin typeface="Gotham 1"/>
                  <a:ea typeface="Gotham 1"/>
                  <a:cs typeface="Gotham 1"/>
                  <a:sym typeface="Gotham 1"/>
                </a:rPr>
                <a:t>Framework e librerie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71805"/>
              <a:ext cx="8836336" cy="523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4"/>
                </a:lnSpc>
              </a:pP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3859" y="2203063"/>
            <a:ext cx="10776859" cy="7270787"/>
          </a:xfrm>
          <a:custGeom>
            <a:avLst/>
            <a:gdLst/>
            <a:ahLst/>
            <a:cxnLst/>
            <a:rect r="r" b="b" t="t" l="l"/>
            <a:pathLst>
              <a:path h="7270787" w="10776859">
                <a:moveTo>
                  <a:pt x="0" y="0"/>
                </a:moveTo>
                <a:lnTo>
                  <a:pt x="10776859" y="0"/>
                </a:lnTo>
                <a:lnTo>
                  <a:pt x="10776859" y="7270787"/>
                </a:lnTo>
                <a:lnTo>
                  <a:pt x="0" y="7270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56061" y="5838457"/>
            <a:ext cx="2571536" cy="1491491"/>
          </a:xfrm>
          <a:custGeom>
            <a:avLst/>
            <a:gdLst/>
            <a:ahLst/>
            <a:cxnLst/>
            <a:rect r="r" b="b" t="t" l="l"/>
            <a:pathLst>
              <a:path h="1491491" w="2571536">
                <a:moveTo>
                  <a:pt x="0" y="0"/>
                </a:moveTo>
                <a:lnTo>
                  <a:pt x="2571536" y="0"/>
                </a:lnTo>
                <a:lnTo>
                  <a:pt x="2571536" y="1491490"/>
                </a:lnTo>
                <a:lnTo>
                  <a:pt x="0" y="1491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50142" y="7329947"/>
            <a:ext cx="2571536" cy="1491491"/>
          </a:xfrm>
          <a:custGeom>
            <a:avLst/>
            <a:gdLst/>
            <a:ahLst/>
            <a:cxnLst/>
            <a:rect r="r" b="b" t="t" l="l"/>
            <a:pathLst>
              <a:path h="1491491" w="2571536">
                <a:moveTo>
                  <a:pt x="0" y="0"/>
                </a:moveTo>
                <a:lnTo>
                  <a:pt x="2571536" y="0"/>
                </a:lnTo>
                <a:lnTo>
                  <a:pt x="2571536" y="1491491"/>
                </a:lnTo>
                <a:lnTo>
                  <a:pt x="0" y="14914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806168" y="3066172"/>
            <a:ext cx="3060658" cy="1127080"/>
            <a:chOff x="0" y="0"/>
            <a:chExt cx="806099" cy="2968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06099" cy="296844"/>
            </a:xfrm>
            <a:custGeom>
              <a:avLst/>
              <a:gdLst/>
              <a:ahLst/>
              <a:cxnLst/>
              <a:rect r="r" b="b" t="t" l="l"/>
              <a:pathLst>
                <a:path h="296844" w="806099">
                  <a:moveTo>
                    <a:pt x="0" y="0"/>
                  </a:moveTo>
                  <a:lnTo>
                    <a:pt x="806099" y="0"/>
                  </a:lnTo>
                  <a:lnTo>
                    <a:pt x="806099" y="296844"/>
                  </a:lnTo>
                  <a:lnTo>
                    <a:pt x="0" y="296844"/>
                  </a:lnTo>
                  <a:close/>
                </a:path>
              </a:pathLst>
            </a:custGeom>
            <a:solidFill>
              <a:srgbClr val="FFD24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06099" cy="344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1006231"/>
            <a:ext cx="7527213" cy="1196832"/>
            <a:chOff x="0" y="0"/>
            <a:chExt cx="10036284" cy="159577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10036284" cy="118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spc="-179" b="true">
                  <a:solidFill>
                    <a:srgbClr val="FFD241"/>
                  </a:solidFill>
                  <a:latin typeface="Gotham 1"/>
                  <a:ea typeface="Gotham 1"/>
                  <a:cs typeface="Gotham 1"/>
                  <a:sym typeface="Gotham 1"/>
                </a:rPr>
                <a:t>Endpoint API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71805"/>
              <a:ext cx="8836336" cy="523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4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806168" y="3363012"/>
            <a:ext cx="306065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 spc="-96">
                <a:solidFill>
                  <a:srgbClr val="000000"/>
                </a:solidFill>
                <a:latin typeface="Gotham 1"/>
                <a:ea typeface="Gotham 1"/>
                <a:cs typeface="Gotham 1"/>
                <a:sym typeface="Gotham 1"/>
              </a:rPr>
              <a:t>/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63179" y="8640463"/>
            <a:ext cx="4798219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b="true" sz="2000" spc="-64">
                <a:solidFill>
                  <a:srgbClr val="000000"/>
                </a:solidFill>
                <a:latin typeface="Gotham 1"/>
                <a:ea typeface="Gotham 1"/>
                <a:cs typeface="Gotham 1"/>
                <a:sym typeface="Gotham 1"/>
              </a:rPr>
              <a:t>/category/subcategory/individualpage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95440" y="4647490"/>
            <a:ext cx="6092560" cy="398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3"/>
              </a:lnSpc>
            </a:pPr>
            <a:r>
              <a:rPr lang="en-US" sz="280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 dati delle API sono organizzati e accessibili tramite degli URL organizzati in modo gerarchico. Gli endpoint sono dei "pezzi di programma" implementate sul server che gestiscono i metodi delle API ( per esempio, REST ) degli URL.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07565" y="5841233"/>
            <a:ext cx="358075" cy="358075"/>
          </a:xfrm>
          <a:custGeom>
            <a:avLst/>
            <a:gdLst/>
            <a:ahLst/>
            <a:cxnLst/>
            <a:rect r="r" b="b" t="t" l="l"/>
            <a:pathLst>
              <a:path h="358075" w="358075">
                <a:moveTo>
                  <a:pt x="0" y="0"/>
                </a:moveTo>
                <a:lnTo>
                  <a:pt x="358075" y="0"/>
                </a:lnTo>
                <a:lnTo>
                  <a:pt x="358075" y="358075"/>
                </a:lnTo>
                <a:lnTo>
                  <a:pt x="0" y="3580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07565" y="7019485"/>
            <a:ext cx="358075" cy="358075"/>
          </a:xfrm>
          <a:custGeom>
            <a:avLst/>
            <a:gdLst/>
            <a:ahLst/>
            <a:cxnLst/>
            <a:rect r="r" b="b" t="t" l="l"/>
            <a:pathLst>
              <a:path h="358075" w="358075">
                <a:moveTo>
                  <a:pt x="0" y="0"/>
                </a:moveTo>
                <a:lnTo>
                  <a:pt x="358075" y="0"/>
                </a:lnTo>
                <a:lnTo>
                  <a:pt x="358075" y="358074"/>
                </a:lnTo>
                <a:lnTo>
                  <a:pt x="0" y="358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07565" y="8202393"/>
            <a:ext cx="358075" cy="358075"/>
          </a:xfrm>
          <a:custGeom>
            <a:avLst/>
            <a:gdLst/>
            <a:ahLst/>
            <a:cxnLst/>
            <a:rect r="r" b="b" t="t" l="l"/>
            <a:pathLst>
              <a:path h="358075" w="358075">
                <a:moveTo>
                  <a:pt x="0" y="0"/>
                </a:moveTo>
                <a:lnTo>
                  <a:pt x="358075" y="0"/>
                </a:lnTo>
                <a:lnTo>
                  <a:pt x="358075" y="358075"/>
                </a:lnTo>
                <a:lnTo>
                  <a:pt x="0" y="3580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200895" y="3590613"/>
            <a:ext cx="7410733" cy="7215819"/>
            <a:chOff x="0" y="0"/>
            <a:chExt cx="9880977" cy="9621092"/>
          </a:xfrm>
        </p:grpSpPr>
        <p:sp>
          <p:nvSpPr>
            <p:cNvPr name="Freeform 6" id="6"/>
            <p:cNvSpPr/>
            <p:nvPr/>
          </p:nvSpPr>
          <p:spPr>
            <a:xfrm flipH="true" flipV="true" rot="0">
              <a:off x="259885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8">
                <a:alphaModFix amt="73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010669" y="7263456"/>
              <a:ext cx="1399476" cy="1198460"/>
            </a:xfrm>
            <a:custGeom>
              <a:avLst/>
              <a:gdLst/>
              <a:ahLst/>
              <a:cxnLst/>
              <a:rect r="r" b="b" t="t" l="l"/>
              <a:pathLst>
                <a:path h="1198460" w="1399476">
                  <a:moveTo>
                    <a:pt x="0" y="0"/>
                  </a:moveTo>
                  <a:lnTo>
                    <a:pt x="1399476" y="0"/>
                  </a:lnTo>
                  <a:lnTo>
                    <a:pt x="1399476" y="1198461"/>
                  </a:lnTo>
                  <a:lnTo>
                    <a:pt x="0" y="119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28907" y="3832666"/>
            <a:ext cx="8521874" cy="5847260"/>
          </a:xfrm>
          <a:custGeom>
            <a:avLst/>
            <a:gdLst/>
            <a:ahLst/>
            <a:cxnLst/>
            <a:rect r="r" b="b" t="t" l="l"/>
            <a:pathLst>
              <a:path h="5847260" w="8521874">
                <a:moveTo>
                  <a:pt x="0" y="0"/>
                </a:moveTo>
                <a:lnTo>
                  <a:pt x="8521874" y="0"/>
                </a:lnTo>
                <a:lnTo>
                  <a:pt x="8521874" y="5847259"/>
                </a:lnTo>
                <a:lnTo>
                  <a:pt x="0" y="58472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94762" y="2032571"/>
            <a:ext cx="9586597" cy="6348859"/>
          </a:xfrm>
          <a:custGeom>
            <a:avLst/>
            <a:gdLst/>
            <a:ahLst/>
            <a:cxnLst/>
            <a:rect r="r" b="b" t="t" l="l"/>
            <a:pathLst>
              <a:path h="6348859" w="9586597">
                <a:moveTo>
                  <a:pt x="0" y="0"/>
                </a:moveTo>
                <a:lnTo>
                  <a:pt x="9586597" y="0"/>
                </a:lnTo>
                <a:lnTo>
                  <a:pt x="9586597" y="6348860"/>
                </a:lnTo>
                <a:lnTo>
                  <a:pt x="0" y="634886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813841"/>
            <a:ext cx="7527213" cy="1196832"/>
            <a:chOff x="0" y="0"/>
            <a:chExt cx="10036284" cy="159577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071805"/>
              <a:ext cx="8836336" cy="523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4"/>
                </a:lnSpc>
              </a:pPr>
              <a:r>
                <a:rPr lang="en-US" sz="2061" spc="-65">
                  <a:solidFill>
                    <a:srgbClr val="3B44AC"/>
                  </a:solidFill>
                  <a:latin typeface="Gotham 3"/>
                  <a:ea typeface="Gotham 3"/>
                  <a:cs typeface="Gotham 3"/>
                  <a:sym typeface="Gotham 3"/>
                </a:rPr>
                <a:t>Esempio con Express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10036284" cy="118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spc="-179" b="true">
                  <a:solidFill>
                    <a:srgbClr val="3B44AC"/>
                  </a:solidFill>
                  <a:latin typeface="Gotham 1"/>
                  <a:ea typeface="Gotham 1"/>
                  <a:cs typeface="Gotham 1"/>
                  <a:sym typeface="Gotham 1"/>
                </a:rPr>
                <a:t>Endpoint API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561345" y="2713208"/>
            <a:ext cx="1279099" cy="404661"/>
          </a:xfrm>
          <a:custGeom>
            <a:avLst/>
            <a:gdLst/>
            <a:ahLst/>
            <a:cxnLst/>
            <a:rect r="r" b="b" t="t" l="l"/>
            <a:pathLst>
              <a:path h="404661" w="1279099">
                <a:moveTo>
                  <a:pt x="0" y="0"/>
                </a:moveTo>
                <a:lnTo>
                  <a:pt x="1279100" y="0"/>
                </a:lnTo>
                <a:lnTo>
                  <a:pt x="1279100" y="404661"/>
                </a:lnTo>
                <a:lnTo>
                  <a:pt x="0" y="40466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flipV="true">
            <a:off x="11248030" y="1663036"/>
            <a:ext cx="592415" cy="103398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6" id="16"/>
          <p:cNvSpPr txBox="true"/>
          <p:nvPr/>
        </p:nvSpPr>
        <p:spPr>
          <a:xfrm rot="0">
            <a:off x="11200895" y="942479"/>
            <a:ext cx="2276793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b="true" sz="2000" spc="-64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parametro di 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b="true" sz="2000" spc="-64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percorso dinamico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00895" y="3590613"/>
            <a:ext cx="7410733" cy="7215819"/>
            <a:chOff x="0" y="0"/>
            <a:chExt cx="9880977" cy="9621092"/>
          </a:xfrm>
        </p:grpSpPr>
        <p:sp>
          <p:nvSpPr>
            <p:cNvPr name="Freeform 3" id="3"/>
            <p:cNvSpPr/>
            <p:nvPr/>
          </p:nvSpPr>
          <p:spPr>
            <a:xfrm flipH="true" flipV="true" rot="0">
              <a:off x="259885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true" rot="0">
              <a:off x="0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2">
                <a:alphaModFix amt="7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010669" y="7263456"/>
              <a:ext cx="1399476" cy="1198460"/>
            </a:xfrm>
            <a:custGeom>
              <a:avLst/>
              <a:gdLst/>
              <a:ahLst/>
              <a:cxnLst/>
              <a:rect r="r" b="b" t="t" l="l"/>
              <a:pathLst>
                <a:path h="1198460" w="1399476">
                  <a:moveTo>
                    <a:pt x="0" y="0"/>
                  </a:moveTo>
                  <a:lnTo>
                    <a:pt x="1399476" y="0"/>
                  </a:lnTo>
                  <a:lnTo>
                    <a:pt x="1399476" y="1198461"/>
                  </a:lnTo>
                  <a:lnTo>
                    <a:pt x="0" y="119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2531025"/>
            <a:ext cx="15383450" cy="7004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3B44AC"/>
                </a:solidFill>
                <a:latin typeface="Gotham 5"/>
                <a:ea typeface="Gotham 5"/>
                <a:cs typeface="Gotham 5"/>
                <a:sym typeface="Gotham 5"/>
              </a:rPr>
              <a:t>Il metodo CRUD (Create, Read, Update, Delete) è un modello di progettazione per le </a:t>
            </a:r>
            <a:r>
              <a:rPr lang="en-US" b="true" sz="2499">
                <a:solidFill>
                  <a:srgbClr val="3B44AC"/>
                </a:solidFill>
                <a:latin typeface="Gotham 5"/>
                <a:ea typeface="Gotham 5"/>
                <a:cs typeface="Gotham 5"/>
                <a:sym typeface="Gotham 5"/>
              </a:rPr>
              <a:t>API RESTful che si riferisce alle quattro operazioni fondamentali che si possono eseguire su un database o su una risorsa in un'applicazione web. Queste operazioni sono:</a:t>
            </a:r>
          </a:p>
          <a:p>
            <a:pPr algn="just" marL="539743" indent="-269871" lvl="1">
              <a:lnSpc>
                <a:spcPts val="3499"/>
              </a:lnSpc>
              <a:buFont typeface="Arial"/>
              <a:buChar char="•"/>
            </a:pPr>
            <a:r>
              <a:rPr lang="en-US" b="true" sz="2499" u="sng">
                <a:solidFill>
                  <a:srgbClr val="3B44AC"/>
                </a:solidFill>
                <a:latin typeface="Gotham 5"/>
                <a:ea typeface="Gotham 5"/>
                <a:cs typeface="Gotham 5"/>
                <a:sym typeface="Gotham 5"/>
              </a:rPr>
              <a:t>Create</a:t>
            </a:r>
            <a:r>
              <a:rPr lang="en-US" b="true" sz="2499">
                <a:solidFill>
                  <a:srgbClr val="3B44AC"/>
                </a:solidFill>
                <a:latin typeface="Gotham 5"/>
                <a:ea typeface="Gotham 5"/>
                <a:cs typeface="Gotham 5"/>
                <a:sym typeface="Gotham 5"/>
              </a:rPr>
              <a:t>: Questa operazione consente di creare una nuova risorsa. In un'API RESTful, questa operazione è tipicamente eseguita tramite il metodo HTTP </a:t>
            </a:r>
            <a:r>
              <a:rPr lang="en-US" b="true" sz="2499" u="sng">
                <a:solidFill>
                  <a:srgbClr val="3B44AC"/>
                </a:solidFill>
                <a:latin typeface="Gotham 5"/>
                <a:ea typeface="Gotham 5"/>
                <a:cs typeface="Gotham 5"/>
                <a:sym typeface="Gotham 5"/>
              </a:rPr>
              <a:t>POST</a:t>
            </a:r>
            <a:r>
              <a:rPr lang="en-US" b="true" sz="2499">
                <a:solidFill>
                  <a:srgbClr val="3B44AC"/>
                </a:solidFill>
                <a:latin typeface="Gotham 5"/>
                <a:ea typeface="Gotham 5"/>
                <a:cs typeface="Gotham 5"/>
                <a:sym typeface="Gotham 5"/>
              </a:rPr>
              <a:t>.</a:t>
            </a:r>
          </a:p>
          <a:p>
            <a:pPr algn="just" marL="539743" indent="-269871" lvl="1">
              <a:lnSpc>
                <a:spcPts val="3499"/>
              </a:lnSpc>
              <a:buFont typeface="Arial"/>
              <a:buChar char="•"/>
            </a:pPr>
            <a:r>
              <a:rPr lang="en-US" b="true" sz="2499" u="sng">
                <a:solidFill>
                  <a:srgbClr val="3B44AC"/>
                </a:solidFill>
                <a:latin typeface="Gotham 5"/>
                <a:ea typeface="Gotham 5"/>
                <a:cs typeface="Gotham 5"/>
                <a:sym typeface="Gotham 5"/>
              </a:rPr>
              <a:t>Read</a:t>
            </a:r>
            <a:r>
              <a:rPr lang="en-US" b="true" sz="2499">
                <a:solidFill>
                  <a:srgbClr val="3B44AC"/>
                </a:solidFill>
                <a:latin typeface="Gotham 5"/>
                <a:ea typeface="Gotham 5"/>
                <a:cs typeface="Gotham 5"/>
                <a:sym typeface="Gotham 5"/>
              </a:rPr>
              <a:t>: Questa operazione consente di leggere o recuperare una risorsa esistente. In un'API RESTful, questa operazione è tipicamente eseguita tramite il metodo HTTP </a:t>
            </a:r>
            <a:r>
              <a:rPr lang="en-US" b="true" sz="2499" u="sng">
                <a:solidFill>
                  <a:srgbClr val="3B44AC"/>
                </a:solidFill>
                <a:latin typeface="Gotham 5"/>
                <a:ea typeface="Gotham 5"/>
                <a:cs typeface="Gotham 5"/>
                <a:sym typeface="Gotham 5"/>
              </a:rPr>
              <a:t>GET</a:t>
            </a:r>
            <a:r>
              <a:rPr lang="en-US" b="true" sz="2499">
                <a:solidFill>
                  <a:srgbClr val="3B44AC"/>
                </a:solidFill>
                <a:latin typeface="Gotham 5"/>
                <a:ea typeface="Gotham 5"/>
                <a:cs typeface="Gotham 5"/>
                <a:sym typeface="Gotham 5"/>
              </a:rPr>
              <a:t>.</a:t>
            </a:r>
          </a:p>
          <a:p>
            <a:pPr algn="just" marL="539743" indent="-269871" lvl="1">
              <a:lnSpc>
                <a:spcPts val="3499"/>
              </a:lnSpc>
              <a:buFont typeface="Arial"/>
              <a:buChar char="•"/>
            </a:pPr>
            <a:r>
              <a:rPr lang="en-US" b="true" sz="2499" u="sng">
                <a:solidFill>
                  <a:srgbClr val="3B44AC"/>
                </a:solidFill>
                <a:latin typeface="Gotham 5"/>
                <a:ea typeface="Gotham 5"/>
                <a:cs typeface="Gotham 5"/>
                <a:sym typeface="Gotham 5"/>
              </a:rPr>
              <a:t>Update</a:t>
            </a:r>
            <a:r>
              <a:rPr lang="en-US" b="true" sz="2499">
                <a:solidFill>
                  <a:srgbClr val="3B44AC"/>
                </a:solidFill>
                <a:latin typeface="Gotham 5"/>
                <a:ea typeface="Gotham 5"/>
                <a:cs typeface="Gotham 5"/>
                <a:sym typeface="Gotham 5"/>
              </a:rPr>
              <a:t>: Questa operazione consente di aggiornare una risorsa esistente. In un'API RESTful, questa operazione è tipicamente eseguita tramite il metodo HTTP </a:t>
            </a:r>
            <a:r>
              <a:rPr lang="en-US" b="true" sz="2499" u="sng">
                <a:solidFill>
                  <a:srgbClr val="3B44AC"/>
                </a:solidFill>
                <a:latin typeface="Gotham 5"/>
                <a:ea typeface="Gotham 5"/>
                <a:cs typeface="Gotham 5"/>
                <a:sym typeface="Gotham 5"/>
              </a:rPr>
              <a:t>PUT</a:t>
            </a:r>
            <a:r>
              <a:rPr lang="en-US" b="true" sz="2499">
                <a:solidFill>
                  <a:srgbClr val="3B44AC"/>
                </a:solidFill>
                <a:latin typeface="Gotham 5"/>
                <a:ea typeface="Gotham 5"/>
                <a:cs typeface="Gotham 5"/>
                <a:sym typeface="Gotham 5"/>
              </a:rPr>
              <a:t> o PATCH.</a:t>
            </a:r>
          </a:p>
          <a:p>
            <a:pPr algn="just" marL="539743" indent="-269871" lvl="1">
              <a:lnSpc>
                <a:spcPts val="3499"/>
              </a:lnSpc>
              <a:buFont typeface="Arial"/>
              <a:buChar char="•"/>
            </a:pPr>
            <a:r>
              <a:rPr lang="en-US" b="true" sz="2499" u="sng">
                <a:solidFill>
                  <a:srgbClr val="3B44AC"/>
                </a:solidFill>
                <a:latin typeface="Gotham 5"/>
                <a:ea typeface="Gotham 5"/>
                <a:cs typeface="Gotham 5"/>
                <a:sym typeface="Gotham 5"/>
              </a:rPr>
              <a:t>Delete</a:t>
            </a:r>
            <a:r>
              <a:rPr lang="en-US" b="true" sz="2499">
                <a:solidFill>
                  <a:srgbClr val="3B44AC"/>
                </a:solidFill>
                <a:latin typeface="Gotham 5"/>
                <a:ea typeface="Gotham 5"/>
                <a:cs typeface="Gotham 5"/>
                <a:sym typeface="Gotham 5"/>
              </a:rPr>
              <a:t>: Questa operazione consente di eliminare una risorsa esistente. In un'API RESTful, questa operazione è tipicamente eseguita tramite il metodo HTTP </a:t>
            </a:r>
            <a:r>
              <a:rPr lang="en-US" sz="2499" u="sng">
                <a:solidFill>
                  <a:srgbClr val="3B44AC"/>
                </a:solidFill>
                <a:latin typeface="Gotham 5"/>
                <a:ea typeface="Gotham 5"/>
                <a:cs typeface="Gotham 5"/>
                <a:sym typeface="Gotham 5"/>
              </a:rPr>
              <a:t>DELETE</a:t>
            </a:r>
            <a:r>
              <a:rPr lang="en-US" b="true" sz="2499">
                <a:solidFill>
                  <a:srgbClr val="3B44AC"/>
                </a:solidFill>
                <a:latin typeface="Gotham 5"/>
                <a:ea typeface="Gotham 5"/>
                <a:cs typeface="Gotham 5"/>
                <a:sym typeface="Gotham 5"/>
              </a:rPr>
              <a:t>.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b="true" sz="2499">
                <a:solidFill>
                  <a:srgbClr val="3B44AC"/>
                </a:solidFill>
                <a:latin typeface="Gotham 5"/>
                <a:ea typeface="Gotham 5"/>
                <a:cs typeface="Gotham 5"/>
                <a:sym typeface="Gotham 5"/>
              </a:rPr>
              <a:t>Questi metodi HTTP corrispondono alle operazioni CRUD e permettono di interagire con le risorse in un'API RESTful. Questo modello di progettazione è fondamentale per la creazione di applicazioni web affidabili e scalabili 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15449" y="3888905"/>
            <a:ext cx="464944" cy="464944"/>
          </a:xfrm>
          <a:custGeom>
            <a:avLst/>
            <a:gdLst/>
            <a:ahLst/>
            <a:cxnLst/>
            <a:rect r="r" b="b" t="t" l="l"/>
            <a:pathLst>
              <a:path h="464944" w="464944">
                <a:moveTo>
                  <a:pt x="0" y="0"/>
                </a:moveTo>
                <a:lnTo>
                  <a:pt x="464944" y="0"/>
                </a:lnTo>
                <a:lnTo>
                  <a:pt x="464944" y="464945"/>
                </a:lnTo>
                <a:lnTo>
                  <a:pt x="0" y="4649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30381" y="4775955"/>
            <a:ext cx="635080" cy="620791"/>
          </a:xfrm>
          <a:custGeom>
            <a:avLst/>
            <a:gdLst/>
            <a:ahLst/>
            <a:cxnLst/>
            <a:rect r="r" b="b" t="t" l="l"/>
            <a:pathLst>
              <a:path h="620791" w="635080">
                <a:moveTo>
                  <a:pt x="0" y="0"/>
                </a:moveTo>
                <a:lnTo>
                  <a:pt x="635080" y="0"/>
                </a:lnTo>
                <a:lnTo>
                  <a:pt x="635080" y="620790"/>
                </a:lnTo>
                <a:lnTo>
                  <a:pt x="0" y="6207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2510" y="5650154"/>
            <a:ext cx="490823" cy="490823"/>
          </a:xfrm>
          <a:custGeom>
            <a:avLst/>
            <a:gdLst/>
            <a:ahLst/>
            <a:cxnLst/>
            <a:rect r="r" b="b" t="t" l="l"/>
            <a:pathLst>
              <a:path h="490823" w="490823">
                <a:moveTo>
                  <a:pt x="0" y="0"/>
                </a:moveTo>
                <a:lnTo>
                  <a:pt x="490823" y="0"/>
                </a:lnTo>
                <a:lnTo>
                  <a:pt x="490823" y="490823"/>
                </a:lnTo>
                <a:lnTo>
                  <a:pt x="0" y="4908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2573" y="6469102"/>
            <a:ext cx="390696" cy="520928"/>
          </a:xfrm>
          <a:custGeom>
            <a:avLst/>
            <a:gdLst/>
            <a:ahLst/>
            <a:cxnLst/>
            <a:rect r="r" b="b" t="t" l="l"/>
            <a:pathLst>
              <a:path h="520928" w="390696">
                <a:moveTo>
                  <a:pt x="0" y="0"/>
                </a:moveTo>
                <a:lnTo>
                  <a:pt x="390696" y="0"/>
                </a:lnTo>
                <a:lnTo>
                  <a:pt x="390696" y="520928"/>
                </a:lnTo>
                <a:lnTo>
                  <a:pt x="0" y="5209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813841"/>
            <a:ext cx="7527213" cy="1196832"/>
            <a:chOff x="0" y="0"/>
            <a:chExt cx="10036284" cy="159577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071805"/>
              <a:ext cx="8836336" cy="523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4"/>
                </a:lnSpc>
              </a:pPr>
              <a:r>
                <a:rPr lang="en-US" sz="2061" spc="-65">
                  <a:solidFill>
                    <a:srgbClr val="3B44AC"/>
                  </a:solidFill>
                  <a:latin typeface="Gotham 3"/>
                  <a:ea typeface="Gotham 3"/>
                  <a:cs typeface="Gotham 3"/>
                  <a:sym typeface="Gotham 3"/>
                </a:rPr>
                <a:t>Come standardizzare la struttura di una API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10036284" cy="118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spc="-179" b="true">
                  <a:solidFill>
                    <a:srgbClr val="3B44AC"/>
                  </a:solidFill>
                  <a:latin typeface="Gotham 1"/>
                  <a:ea typeface="Gotham 1"/>
                  <a:cs typeface="Gotham 1"/>
                  <a:sym typeface="Gotham 1"/>
                </a:rPr>
                <a:t>Metodo CRUD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1614" y="2688890"/>
            <a:ext cx="13788598" cy="6246271"/>
          </a:xfrm>
          <a:custGeom>
            <a:avLst/>
            <a:gdLst/>
            <a:ahLst/>
            <a:cxnLst/>
            <a:rect r="r" b="b" t="t" l="l"/>
            <a:pathLst>
              <a:path h="6246271" w="13788598">
                <a:moveTo>
                  <a:pt x="0" y="0"/>
                </a:moveTo>
                <a:lnTo>
                  <a:pt x="13788598" y="0"/>
                </a:lnTo>
                <a:lnTo>
                  <a:pt x="13788598" y="6246271"/>
                </a:lnTo>
                <a:lnTo>
                  <a:pt x="0" y="6246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06231"/>
            <a:ext cx="7527213" cy="1196832"/>
            <a:chOff x="0" y="0"/>
            <a:chExt cx="10036284" cy="159577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10036284" cy="118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spc="-179" b="true">
                  <a:solidFill>
                    <a:srgbClr val="FFD241"/>
                  </a:solidFill>
                  <a:latin typeface="Gotham 1"/>
                  <a:ea typeface="Gotham 1"/>
                  <a:cs typeface="Gotham 1"/>
                  <a:sym typeface="Gotham 1"/>
                </a:rPr>
                <a:t>Accesso ai dati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071805"/>
              <a:ext cx="8836336" cy="523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4"/>
                </a:lnSpc>
              </a:pPr>
              <a:r>
                <a:rPr lang="en-US" sz="2061" spc="-65">
                  <a:solidFill>
                    <a:srgbClr val="FFFFFF"/>
                  </a:solidFill>
                  <a:latin typeface="Gotham 2"/>
                  <a:ea typeface="Gotham 2"/>
                  <a:cs typeface="Gotham 2"/>
                  <a:sym typeface="Gotham 2"/>
                </a:rPr>
                <a:t>Problema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405694"/>
            <a:ext cx="12522770" cy="5672847"/>
          </a:xfrm>
          <a:custGeom>
            <a:avLst/>
            <a:gdLst/>
            <a:ahLst/>
            <a:cxnLst/>
            <a:rect r="r" b="b" t="t" l="l"/>
            <a:pathLst>
              <a:path h="5672847" w="12522770">
                <a:moveTo>
                  <a:pt x="0" y="0"/>
                </a:moveTo>
                <a:lnTo>
                  <a:pt x="12522770" y="0"/>
                </a:lnTo>
                <a:lnTo>
                  <a:pt x="12522770" y="5672847"/>
                </a:lnTo>
                <a:lnTo>
                  <a:pt x="0" y="567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76725" y="4172413"/>
            <a:ext cx="3906128" cy="3906128"/>
          </a:xfrm>
          <a:custGeom>
            <a:avLst/>
            <a:gdLst/>
            <a:ahLst/>
            <a:cxnLst/>
            <a:rect r="r" b="b" t="t" l="l"/>
            <a:pathLst>
              <a:path h="3906128" w="3906128">
                <a:moveTo>
                  <a:pt x="0" y="0"/>
                </a:moveTo>
                <a:lnTo>
                  <a:pt x="3906128" y="0"/>
                </a:lnTo>
                <a:lnTo>
                  <a:pt x="3906128" y="3906128"/>
                </a:lnTo>
                <a:lnTo>
                  <a:pt x="0" y="3906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58264" y="5464411"/>
            <a:ext cx="1543050" cy="154305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664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158264" y="5648916"/>
            <a:ext cx="1501680" cy="1174041"/>
          </a:xfrm>
          <a:custGeom>
            <a:avLst/>
            <a:gdLst/>
            <a:ahLst/>
            <a:cxnLst/>
            <a:rect r="r" b="b" t="t" l="l"/>
            <a:pathLst>
              <a:path h="1174041" w="1501680">
                <a:moveTo>
                  <a:pt x="0" y="0"/>
                </a:moveTo>
                <a:lnTo>
                  <a:pt x="1501680" y="0"/>
                </a:lnTo>
                <a:lnTo>
                  <a:pt x="1501680" y="1174040"/>
                </a:lnTo>
                <a:lnTo>
                  <a:pt x="0" y="11740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38703" y="4698961"/>
            <a:ext cx="1062612" cy="1086313"/>
          </a:xfrm>
          <a:custGeom>
            <a:avLst/>
            <a:gdLst/>
            <a:ahLst/>
            <a:cxnLst/>
            <a:rect r="r" b="b" t="t" l="l"/>
            <a:pathLst>
              <a:path h="1086313" w="1062612">
                <a:moveTo>
                  <a:pt x="0" y="0"/>
                </a:moveTo>
                <a:lnTo>
                  <a:pt x="1062611" y="0"/>
                </a:lnTo>
                <a:lnTo>
                  <a:pt x="1062611" y="1086313"/>
                </a:lnTo>
                <a:lnTo>
                  <a:pt x="0" y="10863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006231"/>
            <a:ext cx="7527213" cy="1196832"/>
            <a:chOff x="0" y="0"/>
            <a:chExt cx="10036284" cy="159577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10036284" cy="118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spc="-179" b="true">
                  <a:solidFill>
                    <a:srgbClr val="FFD241"/>
                  </a:solidFill>
                  <a:latin typeface="Gotham 1"/>
                  <a:ea typeface="Gotham 1"/>
                  <a:cs typeface="Gotham 1"/>
                  <a:sym typeface="Gotham 1"/>
                </a:rPr>
                <a:t>Accesso ai dati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071805"/>
              <a:ext cx="8836336" cy="523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4"/>
                </a:lnSpc>
              </a:pPr>
              <a:r>
                <a:rPr lang="en-US" sz="2061" spc="-65">
                  <a:solidFill>
                    <a:srgbClr val="FFFFFF"/>
                  </a:solidFill>
                  <a:latin typeface="Gotham 2"/>
                  <a:ea typeface="Gotham 2"/>
                  <a:cs typeface="Gotham 2"/>
                  <a:sym typeface="Gotham 2"/>
                </a:rPr>
                <a:t>Problema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4769572" y="3664506"/>
            <a:ext cx="2800874" cy="507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1"/>
              </a:lnSpc>
            </a:pPr>
            <a:r>
              <a:rPr lang="en-US" sz="286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Grana incazzato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1100" y="8357373"/>
            <a:ext cx="15514818" cy="1012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1"/>
              </a:lnSpc>
            </a:pPr>
            <a:r>
              <a:rPr lang="en-US" sz="286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Questo approccio fa cagare!</a:t>
            </a:r>
          </a:p>
          <a:p>
            <a:pPr algn="l">
              <a:lnSpc>
                <a:spcPts val="4011"/>
              </a:lnSpc>
            </a:pPr>
            <a:r>
              <a:rPr lang="en-US" sz="286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E' codice non riutilizzabile, poco leggibile ed è un approccio per niente elastico!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4385720" y="2252391"/>
            <a:ext cx="5142329" cy="59794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00783" y="3361285"/>
            <a:ext cx="7410733" cy="7215819"/>
            <a:chOff x="0" y="0"/>
            <a:chExt cx="9880977" cy="9621092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0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3">
                <a:alphaModFix amt="7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59885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010669" y="7263456"/>
              <a:ext cx="1399476" cy="1198460"/>
            </a:xfrm>
            <a:custGeom>
              <a:avLst/>
              <a:gdLst/>
              <a:ahLst/>
              <a:cxnLst/>
              <a:rect r="r" b="b" t="t" l="l"/>
              <a:pathLst>
                <a:path h="1198460" w="1399476">
                  <a:moveTo>
                    <a:pt x="0" y="0"/>
                  </a:moveTo>
                  <a:lnTo>
                    <a:pt x="1399476" y="0"/>
                  </a:lnTo>
                  <a:lnTo>
                    <a:pt x="1399476" y="1198461"/>
                  </a:lnTo>
                  <a:lnTo>
                    <a:pt x="0" y="119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258730" y="1166363"/>
            <a:ext cx="4257790" cy="2833366"/>
          </a:xfrm>
          <a:custGeom>
            <a:avLst/>
            <a:gdLst/>
            <a:ahLst/>
            <a:cxnLst/>
            <a:rect r="r" b="b" t="t" l="l"/>
            <a:pathLst>
              <a:path h="2833366" w="4257790">
                <a:moveTo>
                  <a:pt x="0" y="0"/>
                </a:moveTo>
                <a:lnTo>
                  <a:pt x="4257790" y="0"/>
                </a:lnTo>
                <a:lnTo>
                  <a:pt x="4257790" y="2833365"/>
                </a:lnTo>
                <a:lnTo>
                  <a:pt x="0" y="28333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38188" y="2493448"/>
            <a:ext cx="5355665" cy="3012562"/>
          </a:xfrm>
          <a:custGeom>
            <a:avLst/>
            <a:gdLst/>
            <a:ahLst/>
            <a:cxnLst/>
            <a:rect r="r" b="b" t="t" l="l"/>
            <a:pathLst>
              <a:path h="3012562" w="5355665">
                <a:moveTo>
                  <a:pt x="0" y="0"/>
                </a:moveTo>
                <a:lnTo>
                  <a:pt x="5355665" y="0"/>
                </a:lnTo>
                <a:lnTo>
                  <a:pt x="5355665" y="3012561"/>
                </a:lnTo>
                <a:lnTo>
                  <a:pt x="0" y="30125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82811" y="5009304"/>
            <a:ext cx="6033708" cy="2550562"/>
          </a:xfrm>
          <a:custGeom>
            <a:avLst/>
            <a:gdLst/>
            <a:ahLst/>
            <a:cxnLst/>
            <a:rect r="r" b="b" t="t" l="l"/>
            <a:pathLst>
              <a:path h="2550562" w="6033708">
                <a:moveTo>
                  <a:pt x="0" y="0"/>
                </a:moveTo>
                <a:lnTo>
                  <a:pt x="6033709" y="0"/>
                </a:lnTo>
                <a:lnTo>
                  <a:pt x="6033709" y="2550562"/>
                </a:lnTo>
                <a:lnTo>
                  <a:pt x="0" y="25505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2874" y="5832017"/>
            <a:ext cx="3356483" cy="2236257"/>
          </a:xfrm>
          <a:custGeom>
            <a:avLst/>
            <a:gdLst/>
            <a:ahLst/>
            <a:cxnLst/>
            <a:rect r="r" b="b" t="t" l="l"/>
            <a:pathLst>
              <a:path h="2236257" w="3356483">
                <a:moveTo>
                  <a:pt x="0" y="0"/>
                </a:moveTo>
                <a:lnTo>
                  <a:pt x="3356483" y="0"/>
                </a:lnTo>
                <a:lnTo>
                  <a:pt x="3356483" y="2236257"/>
                </a:lnTo>
                <a:lnTo>
                  <a:pt x="0" y="22362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1006231"/>
            <a:ext cx="7527213" cy="1196832"/>
            <a:chOff x="0" y="0"/>
            <a:chExt cx="10036284" cy="159577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57150"/>
              <a:ext cx="10036284" cy="118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spc="-179" b="true">
                  <a:solidFill>
                    <a:srgbClr val="FFD241"/>
                  </a:solidFill>
                  <a:latin typeface="Gotham 1"/>
                  <a:ea typeface="Gotham 1"/>
                  <a:cs typeface="Gotham 1"/>
                  <a:sym typeface="Gotham 1"/>
                </a:rPr>
                <a:t>Database Relazionali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71805"/>
              <a:ext cx="8836336" cy="523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4"/>
                </a:lnSpc>
              </a:pPr>
              <a:r>
                <a:rPr lang="en-US" sz="2061" spc="-65">
                  <a:solidFill>
                    <a:srgbClr val="FFFFFF"/>
                  </a:solidFill>
                  <a:latin typeface="Gotham 2"/>
                  <a:ea typeface="Gotham 2"/>
                  <a:cs typeface="Gotham 2"/>
                  <a:sym typeface="Gotham 2"/>
                </a:rPr>
                <a:t>Overview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14634" y="2417248"/>
            <a:ext cx="6909196" cy="32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 b="true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Il modello di rappresentazione dei dati è a tabelle. Le varie tabelle sono tra di loro relazionate, e possono avere vari tipi di molteplicità. Il linguaggio di interrogazione è di tipo dichiarativo e si chiama: SQL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155389" y="5851066"/>
            <a:ext cx="3356483" cy="2236257"/>
          </a:xfrm>
          <a:custGeom>
            <a:avLst/>
            <a:gdLst/>
            <a:ahLst/>
            <a:cxnLst/>
            <a:rect r="r" b="b" t="t" l="l"/>
            <a:pathLst>
              <a:path h="2236257" w="3356483">
                <a:moveTo>
                  <a:pt x="0" y="0"/>
                </a:moveTo>
                <a:lnTo>
                  <a:pt x="3356484" y="0"/>
                </a:lnTo>
                <a:lnTo>
                  <a:pt x="3356484" y="2236257"/>
                </a:lnTo>
                <a:lnTo>
                  <a:pt x="0" y="22362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4269357" y="6950146"/>
            <a:ext cx="2886032" cy="1904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40296" y="2566835"/>
            <a:ext cx="9891626" cy="5153330"/>
          </a:xfrm>
          <a:custGeom>
            <a:avLst/>
            <a:gdLst/>
            <a:ahLst/>
            <a:cxnLst/>
            <a:rect r="r" b="b" t="t" l="l"/>
            <a:pathLst>
              <a:path h="5153330" w="9891626">
                <a:moveTo>
                  <a:pt x="0" y="0"/>
                </a:moveTo>
                <a:lnTo>
                  <a:pt x="9891626" y="0"/>
                </a:lnTo>
                <a:lnTo>
                  <a:pt x="9891626" y="5153330"/>
                </a:lnTo>
                <a:lnTo>
                  <a:pt x="0" y="51533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06231"/>
            <a:ext cx="7527213" cy="1196832"/>
            <a:chOff x="0" y="0"/>
            <a:chExt cx="10036284" cy="159577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10036284" cy="118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spc="-179" b="true">
                  <a:solidFill>
                    <a:srgbClr val="FFD241"/>
                  </a:solidFill>
                  <a:latin typeface="Gotham 1"/>
                  <a:ea typeface="Gotham 1"/>
                  <a:cs typeface="Gotham 1"/>
                  <a:sym typeface="Gotham 1"/>
                </a:rPr>
                <a:t>ORM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071805"/>
              <a:ext cx="8836336" cy="523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4"/>
                </a:lnSpc>
              </a:pPr>
              <a:r>
                <a:rPr lang="en-US" sz="2061" spc="-65">
                  <a:solidFill>
                    <a:srgbClr val="FFFFFF"/>
                  </a:solidFill>
                  <a:latin typeface="Gotham 2"/>
                  <a:ea typeface="Gotham 2"/>
                  <a:cs typeface="Gotham 2"/>
                  <a:sym typeface="Gotham 2"/>
                </a:rPr>
                <a:t>Object Relational Mapping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8204973"/>
            <a:ext cx="15514818" cy="1516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1"/>
              </a:lnSpc>
            </a:pPr>
            <a:r>
              <a:rPr lang="en-US" sz="286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E' un Design pattern che permette di trattare i dati di un qualsiasi database ( relazionale e non ) come se fossero degli oggetti. Molte librerie/framework offrono già strumenti per usare questo design, e spesso la relazione classi-tabelle SQL è circa 1-1.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37948" y="1028700"/>
            <a:ext cx="7858923" cy="2733538"/>
          </a:xfrm>
          <a:custGeom>
            <a:avLst/>
            <a:gdLst/>
            <a:ahLst/>
            <a:cxnLst/>
            <a:rect r="r" b="b" t="t" l="l"/>
            <a:pathLst>
              <a:path h="2733538" w="7858923">
                <a:moveTo>
                  <a:pt x="0" y="0"/>
                </a:moveTo>
                <a:lnTo>
                  <a:pt x="7858923" y="0"/>
                </a:lnTo>
                <a:lnTo>
                  <a:pt x="7858923" y="2733538"/>
                </a:lnTo>
                <a:lnTo>
                  <a:pt x="0" y="2733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8583" y="6675939"/>
            <a:ext cx="10595776" cy="1157522"/>
          </a:xfrm>
          <a:custGeom>
            <a:avLst/>
            <a:gdLst/>
            <a:ahLst/>
            <a:cxnLst/>
            <a:rect r="r" b="b" t="t" l="l"/>
            <a:pathLst>
              <a:path h="1157522" w="10595776">
                <a:moveTo>
                  <a:pt x="0" y="0"/>
                </a:moveTo>
                <a:lnTo>
                  <a:pt x="10595776" y="0"/>
                </a:lnTo>
                <a:lnTo>
                  <a:pt x="10595776" y="1157522"/>
                </a:lnTo>
                <a:lnTo>
                  <a:pt x="0" y="11575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8583" y="4419702"/>
            <a:ext cx="10005575" cy="2077050"/>
          </a:xfrm>
          <a:custGeom>
            <a:avLst/>
            <a:gdLst/>
            <a:ahLst/>
            <a:cxnLst/>
            <a:rect r="r" b="b" t="t" l="l"/>
            <a:pathLst>
              <a:path h="2077050" w="10005575">
                <a:moveTo>
                  <a:pt x="0" y="0"/>
                </a:moveTo>
                <a:lnTo>
                  <a:pt x="10005575" y="0"/>
                </a:lnTo>
                <a:lnTo>
                  <a:pt x="10005575" y="2077050"/>
                </a:lnTo>
                <a:lnTo>
                  <a:pt x="0" y="20770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8583" y="8014436"/>
            <a:ext cx="9727487" cy="606389"/>
          </a:xfrm>
          <a:custGeom>
            <a:avLst/>
            <a:gdLst/>
            <a:ahLst/>
            <a:cxnLst/>
            <a:rect r="r" b="b" t="t" l="l"/>
            <a:pathLst>
              <a:path h="606389" w="9727487">
                <a:moveTo>
                  <a:pt x="0" y="0"/>
                </a:moveTo>
                <a:lnTo>
                  <a:pt x="9727487" y="0"/>
                </a:lnTo>
                <a:lnTo>
                  <a:pt x="9727487" y="606389"/>
                </a:lnTo>
                <a:lnTo>
                  <a:pt x="0" y="6063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92683" y="5197300"/>
            <a:ext cx="3231988" cy="4114800"/>
          </a:xfrm>
          <a:custGeom>
            <a:avLst/>
            <a:gdLst/>
            <a:ahLst/>
            <a:cxnLst/>
            <a:rect r="r" b="b" t="t" l="l"/>
            <a:pathLst>
              <a:path h="4114800" w="3231988">
                <a:moveTo>
                  <a:pt x="0" y="0"/>
                </a:moveTo>
                <a:lnTo>
                  <a:pt x="3231988" y="0"/>
                </a:lnTo>
                <a:lnTo>
                  <a:pt x="32319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1006231"/>
            <a:ext cx="7527213" cy="1196832"/>
            <a:chOff x="0" y="0"/>
            <a:chExt cx="10036284" cy="159577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10036284" cy="118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spc="-179" b="true">
                  <a:solidFill>
                    <a:srgbClr val="FFD241"/>
                  </a:solidFill>
                  <a:latin typeface="Gotham 1"/>
                  <a:ea typeface="Gotham 1"/>
                  <a:cs typeface="Gotham 1"/>
                  <a:sym typeface="Gotham 1"/>
                </a:rPr>
                <a:t>ORM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71805"/>
              <a:ext cx="8836336" cy="523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4"/>
                </a:lnSpc>
              </a:pPr>
              <a:r>
                <a:rPr lang="en-US" sz="2061" spc="-65">
                  <a:solidFill>
                    <a:srgbClr val="FFFFFF"/>
                  </a:solidFill>
                  <a:latin typeface="Gotham 2"/>
                  <a:ea typeface="Gotham 2"/>
                  <a:cs typeface="Gotham 2"/>
                  <a:sym typeface="Gotham 2"/>
                </a:rPr>
                <a:t>Esempi con Python-Django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99773" y="3361285"/>
            <a:ext cx="7410733" cy="7215819"/>
            <a:chOff x="0" y="0"/>
            <a:chExt cx="9880977" cy="9621092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259885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0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4">
                <a:alphaModFix amt="7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010669" y="7263456"/>
              <a:ext cx="1399476" cy="1198460"/>
            </a:xfrm>
            <a:custGeom>
              <a:avLst/>
              <a:gdLst/>
              <a:ahLst/>
              <a:cxnLst/>
              <a:rect r="r" b="b" t="t" l="l"/>
              <a:pathLst>
                <a:path h="1198460" w="1399476">
                  <a:moveTo>
                    <a:pt x="0" y="0"/>
                  </a:moveTo>
                  <a:lnTo>
                    <a:pt x="1399476" y="0"/>
                  </a:lnTo>
                  <a:lnTo>
                    <a:pt x="1399476" y="1198461"/>
                  </a:lnTo>
                  <a:lnTo>
                    <a:pt x="0" y="119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9305397" y="3065098"/>
            <a:ext cx="6545010" cy="4974208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028700" y="1006231"/>
            <a:ext cx="7527213" cy="1196832"/>
            <a:chOff x="0" y="0"/>
            <a:chExt cx="10036284" cy="159577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071805"/>
              <a:ext cx="8836336" cy="523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4"/>
                </a:lnSpc>
              </a:pPr>
              <a:r>
                <a:rPr lang="en-US" sz="2061" spc="-65">
                  <a:solidFill>
                    <a:srgbClr val="3B44AC"/>
                  </a:solidFill>
                  <a:latin typeface="Gotham 3"/>
                  <a:ea typeface="Gotham 3"/>
                  <a:cs typeface="Gotham 3"/>
                  <a:sym typeface="Gotham 3"/>
                </a:rPr>
                <a:t>Overview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10036284" cy="118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spc="-179" b="true">
                  <a:solidFill>
                    <a:srgbClr val="3B44AC"/>
                  </a:solidFill>
                  <a:latin typeface="Gotham 1"/>
                  <a:ea typeface="Gotham 1"/>
                  <a:cs typeface="Gotham 1"/>
                  <a:sym typeface="Gotham 1"/>
                </a:rPr>
                <a:t>Documentazione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4355861"/>
            <a:ext cx="6545010" cy="2316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3B44AC"/>
                </a:solidFill>
                <a:latin typeface="Gotham 5"/>
                <a:ea typeface="Gotham 5"/>
                <a:cs typeface="Gotham 5"/>
                <a:sym typeface="Gotham 5"/>
              </a:rPr>
              <a:t>Bisogna fare in modo che le nostre API siano facili da utilizzare e imparare!</a:t>
            </a:r>
          </a:p>
          <a:p>
            <a:pPr algn="l">
              <a:lnSpc>
                <a:spcPts val="4619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99773" y="3361285"/>
            <a:ext cx="7410733" cy="7215819"/>
            <a:chOff x="0" y="0"/>
            <a:chExt cx="9880977" cy="9621092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259885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0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4">
                <a:alphaModFix amt="7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010669" y="7263456"/>
              <a:ext cx="1399476" cy="1198460"/>
            </a:xfrm>
            <a:custGeom>
              <a:avLst/>
              <a:gdLst/>
              <a:ahLst/>
              <a:cxnLst/>
              <a:rect r="r" b="b" t="t" l="l"/>
              <a:pathLst>
                <a:path h="1198460" w="1399476">
                  <a:moveTo>
                    <a:pt x="0" y="0"/>
                  </a:moveTo>
                  <a:lnTo>
                    <a:pt x="1399476" y="0"/>
                  </a:lnTo>
                  <a:lnTo>
                    <a:pt x="1399476" y="1198461"/>
                  </a:lnTo>
                  <a:lnTo>
                    <a:pt x="0" y="119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81996" y="3598361"/>
            <a:ext cx="9192701" cy="6192116"/>
          </a:xfrm>
          <a:custGeom>
            <a:avLst/>
            <a:gdLst/>
            <a:ahLst/>
            <a:cxnLst/>
            <a:rect r="r" b="b" t="t" l="l"/>
            <a:pathLst>
              <a:path h="6192116" w="9192701">
                <a:moveTo>
                  <a:pt x="0" y="0"/>
                </a:moveTo>
                <a:lnTo>
                  <a:pt x="9192701" y="0"/>
                </a:lnTo>
                <a:lnTo>
                  <a:pt x="9192701" y="6192116"/>
                </a:lnTo>
                <a:lnTo>
                  <a:pt x="0" y="61921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1006231"/>
            <a:ext cx="7527213" cy="1196832"/>
            <a:chOff x="0" y="0"/>
            <a:chExt cx="10036284" cy="159577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071805"/>
              <a:ext cx="8836336" cy="523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4"/>
                </a:lnSpc>
              </a:pPr>
              <a:r>
                <a:rPr lang="en-US" sz="2061" spc="-65">
                  <a:solidFill>
                    <a:srgbClr val="3B44AC"/>
                  </a:solidFill>
                  <a:latin typeface="Gotham 3"/>
                  <a:ea typeface="Gotham 3"/>
                  <a:cs typeface="Gotham 3"/>
                  <a:sym typeface="Gotham 3"/>
                </a:rPr>
                <a:t>Overview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10036284" cy="118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spc="-179" b="true">
                  <a:solidFill>
                    <a:srgbClr val="3B44AC"/>
                  </a:solidFill>
                  <a:latin typeface="Gotham 1"/>
                  <a:ea typeface="Gotham 1"/>
                  <a:cs typeface="Gotham 1"/>
                  <a:sym typeface="Gotham 1"/>
                </a:rPr>
                <a:t>OpenAPI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811458" y="238906"/>
            <a:ext cx="10007562" cy="3890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  <a:spcBef>
                <a:spcPct val="0"/>
              </a:spcBef>
            </a:pPr>
            <a:r>
              <a:rPr lang="en-US" b="true" sz="4320" spc="-138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Spesso documentare le proprie API è  fondamentale, soprattutto quando si lavora in gruppo. Lo standard OpenAPI ( in formato YAML ) permette una documentazione ordinata e coerente.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99773" y="3361285"/>
            <a:ext cx="7410733" cy="7215819"/>
            <a:chOff x="0" y="0"/>
            <a:chExt cx="9880977" cy="9621092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259885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0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4">
                <a:alphaModFix amt="7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010669" y="7263456"/>
              <a:ext cx="1399476" cy="1198460"/>
            </a:xfrm>
            <a:custGeom>
              <a:avLst/>
              <a:gdLst/>
              <a:ahLst/>
              <a:cxnLst/>
              <a:rect r="r" b="b" t="t" l="l"/>
              <a:pathLst>
                <a:path h="1198460" w="1399476">
                  <a:moveTo>
                    <a:pt x="0" y="0"/>
                  </a:moveTo>
                  <a:lnTo>
                    <a:pt x="1399476" y="0"/>
                  </a:lnTo>
                  <a:lnTo>
                    <a:pt x="1399476" y="1198461"/>
                  </a:lnTo>
                  <a:lnTo>
                    <a:pt x="0" y="119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97850" y="3361285"/>
            <a:ext cx="15984269" cy="1139191"/>
          </a:xfrm>
          <a:custGeom>
            <a:avLst/>
            <a:gdLst/>
            <a:ahLst/>
            <a:cxnLst/>
            <a:rect r="r" b="b" t="t" l="l"/>
            <a:pathLst>
              <a:path h="1139191" w="15984269">
                <a:moveTo>
                  <a:pt x="0" y="0"/>
                </a:moveTo>
                <a:lnTo>
                  <a:pt x="15984268" y="0"/>
                </a:lnTo>
                <a:lnTo>
                  <a:pt x="15984268" y="1139191"/>
                </a:lnTo>
                <a:lnTo>
                  <a:pt x="0" y="11391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1006231"/>
            <a:ext cx="7527213" cy="1196832"/>
            <a:chOff x="0" y="0"/>
            <a:chExt cx="10036284" cy="159577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071805"/>
              <a:ext cx="8836336" cy="523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4"/>
                </a:lnSpc>
              </a:pPr>
              <a:r>
                <a:rPr lang="en-US" sz="2061" spc="-65">
                  <a:solidFill>
                    <a:srgbClr val="3B44AC"/>
                  </a:solidFill>
                  <a:latin typeface="Gotham 3"/>
                  <a:ea typeface="Gotham 3"/>
                  <a:cs typeface="Gotham 3"/>
                  <a:sym typeface="Gotham 3"/>
                </a:rPr>
                <a:t>Esempio con  swagger-ui-express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10036284" cy="118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spc="-179" b="true">
                  <a:solidFill>
                    <a:srgbClr val="3B44AC"/>
                  </a:solidFill>
                  <a:latin typeface="Gotham 1"/>
                  <a:ea typeface="Gotham 1"/>
                  <a:cs typeface="Gotham 1"/>
                  <a:sym typeface="Gotham 1"/>
                </a:rPr>
                <a:t>OpenAPI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899808" y="5624426"/>
            <a:ext cx="14488384" cy="2822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1"/>
              </a:lnSpc>
              <a:spcBef>
                <a:spcPct val="0"/>
              </a:spcBef>
            </a:pPr>
            <a:r>
              <a:rPr lang="en-US" b="true" sz="4684" spc="-149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Molte librerie permettono di convertire questo standard in pagine HTML grafiche - restituite in endpoint specifici - in cui è possibile visualizzare la documentazione in modo chiaro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99773" y="3361285"/>
            <a:ext cx="7410733" cy="7215819"/>
            <a:chOff x="0" y="0"/>
            <a:chExt cx="9880977" cy="9621092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259885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0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4">
                <a:alphaModFix amt="7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010669" y="7263456"/>
              <a:ext cx="1399476" cy="1198460"/>
            </a:xfrm>
            <a:custGeom>
              <a:avLst/>
              <a:gdLst/>
              <a:ahLst/>
              <a:cxnLst/>
              <a:rect r="r" b="b" t="t" l="l"/>
              <a:pathLst>
                <a:path h="1198460" w="1399476">
                  <a:moveTo>
                    <a:pt x="0" y="0"/>
                  </a:moveTo>
                  <a:lnTo>
                    <a:pt x="1399476" y="0"/>
                  </a:lnTo>
                  <a:lnTo>
                    <a:pt x="1399476" y="1198461"/>
                  </a:lnTo>
                  <a:lnTo>
                    <a:pt x="0" y="119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2482923"/>
            <a:ext cx="15129452" cy="7369615"/>
          </a:xfrm>
          <a:custGeom>
            <a:avLst/>
            <a:gdLst/>
            <a:ahLst/>
            <a:cxnLst/>
            <a:rect r="r" b="b" t="t" l="l"/>
            <a:pathLst>
              <a:path h="7369615" w="15129452">
                <a:moveTo>
                  <a:pt x="0" y="0"/>
                </a:moveTo>
                <a:lnTo>
                  <a:pt x="15129452" y="0"/>
                </a:lnTo>
                <a:lnTo>
                  <a:pt x="15129452" y="7369615"/>
                </a:lnTo>
                <a:lnTo>
                  <a:pt x="0" y="73696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1006231"/>
            <a:ext cx="7527213" cy="1196832"/>
            <a:chOff x="0" y="0"/>
            <a:chExt cx="10036284" cy="159577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071805"/>
              <a:ext cx="8836336" cy="523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4"/>
                </a:lnSpc>
              </a:pPr>
              <a:r>
                <a:rPr lang="en-US" sz="2061" spc="-65">
                  <a:solidFill>
                    <a:srgbClr val="3B44AC"/>
                  </a:solidFill>
                  <a:latin typeface="Gotham 3"/>
                  <a:ea typeface="Gotham 3"/>
                  <a:cs typeface="Gotham 3"/>
                  <a:sym typeface="Gotham 3"/>
                </a:rPr>
                <a:t>Risultato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10036284" cy="118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spc="-179" b="true">
                  <a:solidFill>
                    <a:srgbClr val="3B44AC"/>
                  </a:solidFill>
                  <a:latin typeface="Gotham 1"/>
                  <a:ea typeface="Gotham 1"/>
                  <a:cs typeface="Gotham 1"/>
                  <a:sym typeface="Gotham 1"/>
                </a:rPr>
                <a:t>OpenAPI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99773" y="3361285"/>
            <a:ext cx="7410733" cy="7215819"/>
            <a:chOff x="0" y="0"/>
            <a:chExt cx="9880977" cy="9621092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259885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0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4">
                <a:alphaModFix amt="7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010669" y="7263456"/>
              <a:ext cx="1399476" cy="1198460"/>
            </a:xfrm>
            <a:custGeom>
              <a:avLst/>
              <a:gdLst/>
              <a:ahLst/>
              <a:cxnLst/>
              <a:rect r="r" b="b" t="t" l="l"/>
              <a:pathLst>
                <a:path h="1198460" w="1399476">
                  <a:moveTo>
                    <a:pt x="0" y="0"/>
                  </a:moveTo>
                  <a:lnTo>
                    <a:pt x="1399476" y="0"/>
                  </a:lnTo>
                  <a:lnTo>
                    <a:pt x="1399476" y="1198461"/>
                  </a:lnTo>
                  <a:lnTo>
                    <a:pt x="0" y="119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747158" y="3700757"/>
            <a:ext cx="10171133" cy="6356958"/>
          </a:xfrm>
          <a:custGeom>
            <a:avLst/>
            <a:gdLst/>
            <a:ahLst/>
            <a:cxnLst/>
            <a:rect r="r" b="b" t="t" l="l"/>
            <a:pathLst>
              <a:path h="6356958" w="10171133">
                <a:moveTo>
                  <a:pt x="0" y="0"/>
                </a:moveTo>
                <a:lnTo>
                  <a:pt x="10171133" y="0"/>
                </a:lnTo>
                <a:lnTo>
                  <a:pt x="10171133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42021" y="507850"/>
            <a:ext cx="5926237" cy="1833613"/>
          </a:xfrm>
          <a:custGeom>
            <a:avLst/>
            <a:gdLst/>
            <a:ahLst/>
            <a:cxnLst/>
            <a:rect r="r" b="b" t="t" l="l"/>
            <a:pathLst>
              <a:path h="1833613" w="5926237">
                <a:moveTo>
                  <a:pt x="0" y="0"/>
                </a:moveTo>
                <a:lnTo>
                  <a:pt x="5926237" y="0"/>
                </a:lnTo>
                <a:lnTo>
                  <a:pt x="5926237" y="1833613"/>
                </a:lnTo>
                <a:lnTo>
                  <a:pt x="0" y="18336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74721" y="820780"/>
            <a:ext cx="8693262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spc="-179" b="true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Postman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4801" y="1903581"/>
            <a:ext cx="12073306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0"/>
              </a:lnSpc>
              <a:spcBef>
                <a:spcPct val="0"/>
              </a:spcBef>
            </a:pPr>
            <a:r>
              <a:rPr lang="en-US" sz="5100" spc="-163">
                <a:solidFill>
                  <a:srgbClr val="3B44AC"/>
                </a:solidFill>
                <a:latin typeface="Gotham 2"/>
                <a:ea typeface="Gotham 2"/>
                <a:cs typeface="Gotham 2"/>
                <a:sym typeface="Gotham 2"/>
              </a:rPr>
              <a:t>Andiamo a testare e documentare le nostre API!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70156" y="-177927"/>
            <a:ext cx="17578288" cy="10642855"/>
          </a:xfrm>
          <a:custGeom>
            <a:avLst/>
            <a:gdLst/>
            <a:ahLst/>
            <a:cxnLst/>
            <a:rect r="r" b="b" t="t" l="l"/>
            <a:pathLst>
              <a:path h="10642855" w="17578288">
                <a:moveTo>
                  <a:pt x="0" y="0"/>
                </a:moveTo>
                <a:lnTo>
                  <a:pt x="17578288" y="0"/>
                </a:lnTo>
                <a:lnTo>
                  <a:pt x="17578288" y="10642854"/>
                </a:lnTo>
                <a:lnTo>
                  <a:pt x="0" y="10642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07292" y="6922308"/>
            <a:ext cx="4671984" cy="4671984"/>
          </a:xfrm>
          <a:custGeom>
            <a:avLst/>
            <a:gdLst/>
            <a:ahLst/>
            <a:cxnLst/>
            <a:rect r="r" b="b" t="t" l="l"/>
            <a:pathLst>
              <a:path h="4671984" w="4671984">
                <a:moveTo>
                  <a:pt x="0" y="0"/>
                </a:moveTo>
                <a:lnTo>
                  <a:pt x="4671984" y="0"/>
                </a:lnTo>
                <a:lnTo>
                  <a:pt x="4671984" y="4671984"/>
                </a:lnTo>
                <a:lnTo>
                  <a:pt x="0" y="46719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39570" y="7866464"/>
            <a:ext cx="1391836" cy="1391836"/>
          </a:xfrm>
          <a:custGeom>
            <a:avLst/>
            <a:gdLst/>
            <a:ahLst/>
            <a:cxnLst/>
            <a:rect r="r" b="b" t="t" l="l"/>
            <a:pathLst>
              <a:path h="1391836" w="1391836">
                <a:moveTo>
                  <a:pt x="0" y="0"/>
                </a:moveTo>
                <a:lnTo>
                  <a:pt x="1391836" y="0"/>
                </a:lnTo>
                <a:lnTo>
                  <a:pt x="1391836" y="1391836"/>
                </a:lnTo>
                <a:lnTo>
                  <a:pt x="0" y="13918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29345" y="5917209"/>
            <a:ext cx="593492" cy="593492"/>
          </a:xfrm>
          <a:custGeom>
            <a:avLst/>
            <a:gdLst/>
            <a:ahLst/>
            <a:cxnLst/>
            <a:rect r="r" b="b" t="t" l="l"/>
            <a:pathLst>
              <a:path h="593492" w="593492">
                <a:moveTo>
                  <a:pt x="0" y="0"/>
                </a:moveTo>
                <a:lnTo>
                  <a:pt x="593492" y="0"/>
                </a:lnTo>
                <a:lnTo>
                  <a:pt x="593492" y="593492"/>
                </a:lnTo>
                <a:lnTo>
                  <a:pt x="0" y="5934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4278333" cy="973884"/>
          </a:xfrm>
          <a:custGeom>
            <a:avLst/>
            <a:gdLst/>
            <a:ahLst/>
            <a:cxnLst/>
            <a:rect r="r" b="b" t="t" l="l"/>
            <a:pathLst>
              <a:path h="973884" w="4278333">
                <a:moveTo>
                  <a:pt x="0" y="0"/>
                </a:moveTo>
                <a:lnTo>
                  <a:pt x="4278333" y="0"/>
                </a:lnTo>
                <a:lnTo>
                  <a:pt x="4278333" y="973884"/>
                </a:lnTo>
                <a:lnTo>
                  <a:pt x="0" y="9738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58416" y="2879582"/>
            <a:ext cx="2859225" cy="3334374"/>
          </a:xfrm>
          <a:custGeom>
            <a:avLst/>
            <a:gdLst/>
            <a:ahLst/>
            <a:cxnLst/>
            <a:rect r="r" b="b" t="t" l="l"/>
            <a:pathLst>
              <a:path h="3334374" w="2859225">
                <a:moveTo>
                  <a:pt x="0" y="0"/>
                </a:moveTo>
                <a:lnTo>
                  <a:pt x="2859226" y="0"/>
                </a:lnTo>
                <a:lnTo>
                  <a:pt x="2859226" y="3334373"/>
                </a:lnTo>
                <a:lnTo>
                  <a:pt x="0" y="33343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97864" y="4088386"/>
            <a:ext cx="8092271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Grazie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35488" y="5912111"/>
            <a:ext cx="8817024" cy="288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6"/>
              </a:lnSpc>
              <a:spcBef>
                <a:spcPct val="0"/>
              </a:spcBef>
            </a:pPr>
            <a:r>
              <a:rPr lang="en-US" sz="1761" spc="107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 SIA LODATA FOGGIA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66015" y="8836151"/>
            <a:ext cx="6755970" cy="421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2061" spc="377">
                <a:solidFill>
                  <a:srgbClr val="FFFFFF"/>
                </a:solidFill>
                <a:latin typeface="Gotham 3"/>
                <a:ea typeface="Gotham 3"/>
                <a:cs typeface="Gotham 3"/>
                <a:sym typeface="Gotham 3"/>
              </a:rPr>
              <a:t>www.jemore.it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99773" y="3361285"/>
            <a:ext cx="7410733" cy="7215819"/>
            <a:chOff x="0" y="0"/>
            <a:chExt cx="9880977" cy="9621092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259885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0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4">
                <a:alphaModFix amt="7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010669" y="7263456"/>
              <a:ext cx="1399476" cy="1198460"/>
            </a:xfrm>
            <a:custGeom>
              <a:avLst/>
              <a:gdLst/>
              <a:ahLst/>
              <a:cxnLst/>
              <a:rect r="r" b="b" t="t" l="l"/>
              <a:pathLst>
                <a:path h="1198460" w="1399476">
                  <a:moveTo>
                    <a:pt x="0" y="0"/>
                  </a:moveTo>
                  <a:lnTo>
                    <a:pt x="1399476" y="0"/>
                  </a:lnTo>
                  <a:lnTo>
                    <a:pt x="1399476" y="1198461"/>
                  </a:lnTo>
                  <a:lnTo>
                    <a:pt x="0" y="119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19655" y="2752013"/>
            <a:ext cx="17463763" cy="5732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19"/>
              </a:lnSpc>
            </a:pPr>
            <a:r>
              <a:rPr lang="en-US" sz="3142">
                <a:solidFill>
                  <a:srgbClr val="000000"/>
                </a:solidFill>
                <a:latin typeface="Gotham 2"/>
                <a:ea typeface="Gotham 2"/>
                <a:cs typeface="Gotham 2"/>
                <a:sym typeface="Gotham 2"/>
              </a:rPr>
              <a:t>USE database</a:t>
            </a:r>
          </a:p>
          <a:p>
            <a:pPr algn="l">
              <a:lnSpc>
                <a:spcPts val="6819"/>
              </a:lnSpc>
            </a:pPr>
            <a:r>
              <a:rPr lang="en-US" sz="3142">
                <a:solidFill>
                  <a:srgbClr val="000000"/>
                </a:solidFill>
                <a:latin typeface="Gotham 2"/>
                <a:ea typeface="Gotham 2"/>
                <a:cs typeface="Gotham 2"/>
                <a:sym typeface="Gotham 2"/>
              </a:rPr>
              <a:t>SHOW TABLES</a:t>
            </a:r>
          </a:p>
          <a:p>
            <a:pPr algn="l">
              <a:lnSpc>
                <a:spcPts val="6819"/>
              </a:lnSpc>
            </a:pPr>
            <a:r>
              <a:rPr lang="en-US" sz="3142">
                <a:solidFill>
                  <a:srgbClr val="000000"/>
                </a:solidFill>
                <a:latin typeface="Gotham 2"/>
                <a:ea typeface="Gotham 2"/>
                <a:cs typeface="Gotham 2"/>
                <a:sym typeface="Gotham 2"/>
              </a:rPr>
              <a:t>SELECT * FROM users WHERE età=20</a:t>
            </a:r>
          </a:p>
          <a:p>
            <a:pPr algn="l">
              <a:lnSpc>
                <a:spcPts val="6819"/>
              </a:lnSpc>
            </a:pPr>
            <a:r>
              <a:rPr lang="en-US" sz="3142">
                <a:solidFill>
                  <a:srgbClr val="000000"/>
                </a:solidFill>
                <a:latin typeface="Gotham 2"/>
                <a:ea typeface="Gotham 2"/>
                <a:cs typeface="Gotham 2"/>
                <a:sym typeface="Gotham 2"/>
              </a:rPr>
              <a:t>INSERT INTO table_name (column1, column2, column3) VALUES (value1, value2, value3);</a:t>
            </a:r>
          </a:p>
          <a:p>
            <a:pPr algn="l">
              <a:lnSpc>
                <a:spcPts val="6819"/>
              </a:lnSpc>
            </a:pPr>
            <a:r>
              <a:rPr lang="en-US" sz="3142">
                <a:solidFill>
                  <a:srgbClr val="000000"/>
                </a:solidFill>
                <a:latin typeface="Gotham 2"/>
                <a:ea typeface="Gotham 2"/>
                <a:cs typeface="Gotham 2"/>
                <a:sym typeface="Gotham 2"/>
              </a:rPr>
              <a:t>DELETE FROM Customers WHERE CustomerName='Alfreds Futterkiste'</a:t>
            </a:r>
          </a:p>
          <a:p>
            <a:pPr algn="l">
              <a:lnSpc>
                <a:spcPts val="6819"/>
              </a:lnSpc>
            </a:pPr>
            <a:r>
              <a:rPr lang="en-US" sz="3142">
                <a:solidFill>
                  <a:srgbClr val="000000"/>
                </a:solidFill>
                <a:latin typeface="Gotham 2"/>
                <a:ea typeface="Gotham 2"/>
                <a:cs typeface="Gotham 2"/>
                <a:sym typeface="Gotham 2"/>
              </a:rPr>
              <a:t>UPDATE table_name SET column1 = value1, column2 = value2 WHERE condition;</a:t>
            </a:r>
          </a:p>
          <a:p>
            <a:pPr algn="l">
              <a:lnSpc>
                <a:spcPts val="465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868275" y="1424656"/>
            <a:ext cx="3007417" cy="3007417"/>
          </a:xfrm>
          <a:custGeom>
            <a:avLst/>
            <a:gdLst/>
            <a:ahLst/>
            <a:cxnLst/>
            <a:rect r="r" b="b" t="t" l="l"/>
            <a:pathLst>
              <a:path h="3007417" w="3007417">
                <a:moveTo>
                  <a:pt x="0" y="0"/>
                </a:moveTo>
                <a:lnTo>
                  <a:pt x="3007417" y="0"/>
                </a:lnTo>
                <a:lnTo>
                  <a:pt x="3007417" y="3007418"/>
                </a:lnTo>
                <a:lnTo>
                  <a:pt x="0" y="30074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49081"/>
            <a:ext cx="7527213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spc="-179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Query SQL di base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00783" y="3361285"/>
            <a:ext cx="7410733" cy="7215819"/>
            <a:chOff x="0" y="0"/>
            <a:chExt cx="9880977" cy="9621092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0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3">
                <a:alphaModFix amt="7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59885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010669" y="7263456"/>
              <a:ext cx="1399476" cy="1198460"/>
            </a:xfrm>
            <a:custGeom>
              <a:avLst/>
              <a:gdLst/>
              <a:ahLst/>
              <a:cxnLst/>
              <a:rect r="r" b="b" t="t" l="l"/>
              <a:pathLst>
                <a:path h="1198460" w="1399476">
                  <a:moveTo>
                    <a:pt x="0" y="0"/>
                  </a:moveTo>
                  <a:lnTo>
                    <a:pt x="1399476" y="0"/>
                  </a:lnTo>
                  <a:lnTo>
                    <a:pt x="1399476" y="1198461"/>
                  </a:lnTo>
                  <a:lnTo>
                    <a:pt x="0" y="119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144000" y="425000"/>
            <a:ext cx="2418628" cy="1778063"/>
          </a:xfrm>
          <a:custGeom>
            <a:avLst/>
            <a:gdLst/>
            <a:ahLst/>
            <a:cxnLst/>
            <a:rect r="r" b="b" t="t" l="l"/>
            <a:pathLst>
              <a:path h="1778063" w="2418628">
                <a:moveTo>
                  <a:pt x="0" y="0"/>
                </a:moveTo>
                <a:lnTo>
                  <a:pt x="2418628" y="0"/>
                </a:lnTo>
                <a:lnTo>
                  <a:pt x="2418628" y="1778063"/>
                </a:lnTo>
                <a:lnTo>
                  <a:pt x="0" y="1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36921" y="9048153"/>
            <a:ext cx="1065007" cy="950519"/>
          </a:xfrm>
          <a:custGeom>
            <a:avLst/>
            <a:gdLst/>
            <a:ahLst/>
            <a:cxnLst/>
            <a:rect r="r" b="b" t="t" l="l"/>
            <a:pathLst>
              <a:path h="950519" w="1065007">
                <a:moveTo>
                  <a:pt x="0" y="0"/>
                </a:moveTo>
                <a:lnTo>
                  <a:pt x="1065006" y="0"/>
                </a:lnTo>
                <a:lnTo>
                  <a:pt x="1065006" y="950519"/>
                </a:lnTo>
                <a:lnTo>
                  <a:pt x="0" y="9505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99977" y="2340922"/>
            <a:ext cx="17288046" cy="483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true" b="true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Una "Primary key" serve per rendere il singolo record univoco all'interno della sua tabella. La scelta della primary key è importante, e deve essere presa in considerazione secondo i seguenti punti: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i="true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Può essere composta da 1 o più attributi.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i="true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Solo 1 record per tabella può avere un singolo valore o una combinazione di valori sui campi della primary key.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i="true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Nessun attributo dentro la primary key può essere nullo.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 i="true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Bisogna sceglierlo in modo da minimizzare lo spazio ma anche in modo da rendere la logica sensata.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977414" y="9048153"/>
            <a:ext cx="807945" cy="740372"/>
          </a:xfrm>
          <a:custGeom>
            <a:avLst/>
            <a:gdLst/>
            <a:ahLst/>
            <a:cxnLst/>
            <a:rect r="r" b="b" t="t" l="l"/>
            <a:pathLst>
              <a:path h="740372" w="807945">
                <a:moveTo>
                  <a:pt x="0" y="0"/>
                </a:moveTo>
                <a:lnTo>
                  <a:pt x="807946" y="0"/>
                </a:lnTo>
                <a:lnTo>
                  <a:pt x="807946" y="740372"/>
                </a:lnTo>
                <a:lnTo>
                  <a:pt x="0" y="7403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1006231"/>
            <a:ext cx="7527213" cy="1196832"/>
            <a:chOff x="0" y="0"/>
            <a:chExt cx="10036284" cy="159577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57150"/>
              <a:ext cx="10036284" cy="118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spc="-179" b="true">
                  <a:solidFill>
                    <a:srgbClr val="FFD241"/>
                  </a:solidFill>
                  <a:latin typeface="Gotham 1"/>
                  <a:ea typeface="Gotham 1"/>
                  <a:cs typeface="Gotham 1"/>
                  <a:sym typeface="Gotham 1"/>
                </a:rPr>
                <a:t>Database relazionali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71805"/>
              <a:ext cx="8836336" cy="523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4"/>
                </a:lnSpc>
              </a:pPr>
              <a:r>
                <a:rPr lang="en-US" sz="2061" spc="-65">
                  <a:solidFill>
                    <a:srgbClr val="FFFFFF"/>
                  </a:solidFill>
                  <a:latin typeface="Gotham 2"/>
                  <a:ea typeface="Gotham 2"/>
                  <a:cs typeface="Gotham 2"/>
                  <a:sym typeface="Gotham 2"/>
                </a:rPr>
                <a:t>Primary Key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16756" y="7759282"/>
            <a:ext cx="14208444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i="true" b="true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Persona {(</a:t>
            </a:r>
            <a:r>
              <a:rPr lang="en-US" b="true" sz="3500" i="true" u="sng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Constantino, Grana</a:t>
            </a:r>
            <a:r>
              <a:rPr lang="en-US" sz="3500" i="true" b="true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, 50), (</a:t>
            </a:r>
            <a:r>
              <a:rPr lang="en-US" b="true" sz="3500" i="true" u="sng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Maria, Manfredini</a:t>
            </a:r>
            <a:r>
              <a:rPr lang="en-US" sz="3500" i="true" b="true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, 46), ... }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6286" y="9163050"/>
            <a:ext cx="5252925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i="true" b="true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( Costantino, Grana, 49 )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44833" y="9163050"/>
            <a:ext cx="5252925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i="true" b="true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(Maria, Giuliani, 32)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99773" y="3361285"/>
            <a:ext cx="7410733" cy="7215819"/>
            <a:chOff x="0" y="0"/>
            <a:chExt cx="9880977" cy="9621092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259885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0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4">
                <a:alphaModFix amt="7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010669" y="7263456"/>
              <a:ext cx="1399476" cy="1198460"/>
            </a:xfrm>
            <a:custGeom>
              <a:avLst/>
              <a:gdLst/>
              <a:ahLst/>
              <a:cxnLst/>
              <a:rect r="r" b="b" t="t" l="l"/>
              <a:pathLst>
                <a:path h="1198460" w="1399476">
                  <a:moveTo>
                    <a:pt x="0" y="0"/>
                  </a:moveTo>
                  <a:lnTo>
                    <a:pt x="1399476" y="0"/>
                  </a:lnTo>
                  <a:lnTo>
                    <a:pt x="1399476" y="1198461"/>
                  </a:lnTo>
                  <a:lnTo>
                    <a:pt x="0" y="119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18205" y="3422554"/>
            <a:ext cx="3284774" cy="2787952"/>
          </a:xfrm>
          <a:custGeom>
            <a:avLst/>
            <a:gdLst/>
            <a:ahLst/>
            <a:cxnLst/>
            <a:rect r="r" b="b" t="t" l="l"/>
            <a:pathLst>
              <a:path h="2787952" w="3284774">
                <a:moveTo>
                  <a:pt x="0" y="0"/>
                </a:moveTo>
                <a:lnTo>
                  <a:pt x="3284774" y="0"/>
                </a:lnTo>
                <a:lnTo>
                  <a:pt x="3284774" y="2787952"/>
                </a:lnTo>
                <a:lnTo>
                  <a:pt x="0" y="27879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966597" y="3361285"/>
            <a:ext cx="3177403" cy="2696821"/>
          </a:xfrm>
          <a:custGeom>
            <a:avLst/>
            <a:gdLst/>
            <a:ahLst/>
            <a:cxnLst/>
            <a:rect r="r" b="b" t="t" l="l"/>
            <a:pathLst>
              <a:path h="2696821" w="3177403">
                <a:moveTo>
                  <a:pt x="0" y="0"/>
                </a:moveTo>
                <a:lnTo>
                  <a:pt x="3177403" y="0"/>
                </a:lnTo>
                <a:lnTo>
                  <a:pt x="3177403" y="2696821"/>
                </a:lnTo>
                <a:lnTo>
                  <a:pt x="0" y="26968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3702979" y="4149976"/>
            <a:ext cx="2263618" cy="66655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3697598" y="4816530"/>
            <a:ext cx="2274380" cy="32697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2270450">
            <a:off x="9551937" y="5997877"/>
            <a:ext cx="3295673" cy="1488678"/>
          </a:xfrm>
          <a:custGeom>
            <a:avLst/>
            <a:gdLst/>
            <a:ahLst/>
            <a:cxnLst/>
            <a:rect r="r" b="b" t="t" l="l"/>
            <a:pathLst>
              <a:path h="1488678" w="3295673">
                <a:moveTo>
                  <a:pt x="0" y="0"/>
                </a:moveTo>
                <a:lnTo>
                  <a:pt x="3295672" y="0"/>
                </a:lnTo>
                <a:lnTo>
                  <a:pt x="3295672" y="1488678"/>
                </a:lnTo>
                <a:lnTo>
                  <a:pt x="0" y="14886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74866" y="716915"/>
            <a:ext cx="7527213" cy="1196832"/>
            <a:chOff x="0" y="0"/>
            <a:chExt cx="10036284" cy="159577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071805"/>
              <a:ext cx="8836336" cy="523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4"/>
                </a:lnSpc>
              </a:pPr>
              <a:r>
                <a:rPr lang="en-US" sz="2061" spc="-65">
                  <a:solidFill>
                    <a:srgbClr val="3B44AC"/>
                  </a:solidFill>
                  <a:latin typeface="Gotham 3"/>
                  <a:ea typeface="Gotham 3"/>
                  <a:cs typeface="Gotham 3"/>
                  <a:sym typeface="Gotham 3"/>
                </a:rPr>
                <a:t>Relazioni tra tabelle - 1 a m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10036284" cy="118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spc="-179">
                  <a:solidFill>
                    <a:srgbClr val="3B44AC"/>
                  </a:solidFill>
                  <a:latin typeface="Gotham 1"/>
                  <a:ea typeface="Gotham 1"/>
                  <a:cs typeface="Gotham 1"/>
                  <a:sym typeface="Gotham 1"/>
                </a:rPr>
                <a:t>Database Relazionali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497426" y="2989810"/>
            <a:ext cx="1126331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b="true" sz="2288" spc="-73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Persone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27998" y="2818360"/>
            <a:ext cx="1559401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b="true" sz="2288" spc="-73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Automobili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8205" y="6556444"/>
            <a:ext cx="3600700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 spc="-112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Persona { </a:t>
            </a:r>
            <a:r>
              <a:rPr lang="en-US" b="true" sz="3500" spc="-112">
                <a:solidFill>
                  <a:srgbClr val="FFD241"/>
                </a:solidFill>
                <a:latin typeface="Gotham 1"/>
                <a:ea typeface="Gotham 1"/>
                <a:cs typeface="Gotham 1"/>
                <a:sym typeface="Gotham 1"/>
              </a:rPr>
              <a:t>CF</a:t>
            </a:r>
            <a:r>
              <a:rPr lang="en-US" b="true" sz="3500" spc="-112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, nome, cognome, età }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48558" y="6556444"/>
            <a:ext cx="4321561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spc="-112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Automobile { </a:t>
            </a:r>
            <a:r>
              <a:rPr lang="en-US" sz="3500" spc="-112">
                <a:solidFill>
                  <a:srgbClr val="FFD241"/>
                </a:solidFill>
                <a:latin typeface="Gotham 1"/>
                <a:ea typeface="Gotham 1"/>
                <a:cs typeface="Gotham 1"/>
                <a:sym typeface="Gotham 1"/>
              </a:rPr>
              <a:t>Targa</a:t>
            </a:r>
            <a:r>
              <a:rPr lang="en-US" sz="3500" spc="-112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, colore, modello, marca }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21244" y="7821959"/>
            <a:ext cx="4656247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spc="-112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Automobile { </a:t>
            </a:r>
            <a:r>
              <a:rPr lang="en-US" sz="3500" spc="-112">
                <a:solidFill>
                  <a:srgbClr val="FFD241"/>
                </a:solidFill>
                <a:latin typeface="Gotham 1"/>
                <a:ea typeface="Gotham 1"/>
                <a:cs typeface="Gotham 1"/>
                <a:sym typeface="Gotham 1"/>
              </a:rPr>
              <a:t>Targa</a:t>
            </a:r>
            <a:r>
              <a:rPr lang="en-US" sz="3500" spc="-112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, ,</a:t>
            </a:r>
            <a:r>
              <a:rPr lang="en-US" sz="3500" spc="-112">
                <a:solidFill>
                  <a:srgbClr val="2BA977"/>
                </a:solidFill>
                <a:latin typeface="Gotham 1"/>
                <a:ea typeface="Gotham 1"/>
                <a:cs typeface="Gotham 1"/>
                <a:sym typeface="Gotham 1"/>
              </a:rPr>
              <a:t>CF_Persona</a:t>
            </a:r>
            <a:r>
              <a:rPr lang="en-US" sz="3500" spc="-112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, colore, modello, marca }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96500" y="2929475"/>
            <a:ext cx="8116439" cy="1868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b="true" sz="3017" spc="-96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Non è ( nativamente ) possibile impostare cardinalità limitate! ( Ad es. 1 a 5 ). </a:t>
            </a:r>
          </a:p>
          <a:p>
            <a:pPr algn="ctr">
              <a:lnSpc>
                <a:spcPts val="3621"/>
              </a:lnSpc>
              <a:spcBef>
                <a:spcPct val="0"/>
              </a:spcBef>
            </a:pPr>
            <a:r>
              <a:rPr lang="en-US" b="true" sz="3017" spc="-96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E' possibile aggiungere dei CONSTRAINT CHECK che facciano questo controllo.</a:t>
            </a:r>
          </a:p>
        </p:txBody>
      </p:sp>
      <p:sp>
        <p:nvSpPr>
          <p:cNvPr name="AutoShape 21" id="21"/>
          <p:cNvSpPr/>
          <p:nvPr/>
        </p:nvSpPr>
        <p:spPr>
          <a:xfrm flipH="true">
            <a:off x="8196333" y="8659654"/>
            <a:ext cx="2819819" cy="782248"/>
          </a:xfrm>
          <a:prstGeom prst="line">
            <a:avLst/>
          </a:prstGeom>
          <a:ln cap="flat" w="38100">
            <a:solidFill>
              <a:srgbClr val="2BA977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2" id="22"/>
          <p:cNvSpPr txBox="true"/>
          <p:nvPr/>
        </p:nvSpPr>
        <p:spPr>
          <a:xfrm rot="0">
            <a:off x="6626860" y="9393584"/>
            <a:ext cx="251714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BA977"/>
                </a:solidFill>
                <a:latin typeface="Gotham 4"/>
                <a:ea typeface="Gotham 4"/>
                <a:cs typeface="Gotham 4"/>
                <a:sym typeface="Gotham 4"/>
              </a:rPr>
              <a:t>Foreign Key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99773" y="3361285"/>
            <a:ext cx="7410733" cy="7215819"/>
            <a:chOff x="0" y="0"/>
            <a:chExt cx="9880977" cy="9621092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259885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0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4">
                <a:alphaModFix amt="7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010669" y="7263456"/>
              <a:ext cx="1399476" cy="1198460"/>
            </a:xfrm>
            <a:custGeom>
              <a:avLst/>
              <a:gdLst/>
              <a:ahLst/>
              <a:cxnLst/>
              <a:rect r="r" b="b" t="t" l="l"/>
              <a:pathLst>
                <a:path h="1198460" w="1399476">
                  <a:moveTo>
                    <a:pt x="0" y="0"/>
                  </a:moveTo>
                  <a:lnTo>
                    <a:pt x="1399476" y="0"/>
                  </a:lnTo>
                  <a:lnTo>
                    <a:pt x="1399476" y="1198461"/>
                  </a:lnTo>
                  <a:lnTo>
                    <a:pt x="0" y="119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18205" y="3422554"/>
            <a:ext cx="3284774" cy="2787952"/>
          </a:xfrm>
          <a:custGeom>
            <a:avLst/>
            <a:gdLst/>
            <a:ahLst/>
            <a:cxnLst/>
            <a:rect r="r" b="b" t="t" l="l"/>
            <a:pathLst>
              <a:path h="2787952" w="3284774">
                <a:moveTo>
                  <a:pt x="0" y="0"/>
                </a:moveTo>
                <a:lnTo>
                  <a:pt x="3284774" y="0"/>
                </a:lnTo>
                <a:lnTo>
                  <a:pt x="3284774" y="2787952"/>
                </a:lnTo>
                <a:lnTo>
                  <a:pt x="0" y="27879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966597" y="3361285"/>
            <a:ext cx="3177403" cy="2696821"/>
          </a:xfrm>
          <a:custGeom>
            <a:avLst/>
            <a:gdLst/>
            <a:ahLst/>
            <a:cxnLst/>
            <a:rect r="r" b="b" t="t" l="l"/>
            <a:pathLst>
              <a:path h="2696821" w="3177403">
                <a:moveTo>
                  <a:pt x="0" y="0"/>
                </a:moveTo>
                <a:lnTo>
                  <a:pt x="3177403" y="0"/>
                </a:lnTo>
                <a:lnTo>
                  <a:pt x="3177403" y="2696821"/>
                </a:lnTo>
                <a:lnTo>
                  <a:pt x="0" y="26968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3702979" y="4149976"/>
            <a:ext cx="2263618" cy="66655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2270450">
            <a:off x="9551937" y="5997877"/>
            <a:ext cx="3295673" cy="1488678"/>
          </a:xfrm>
          <a:custGeom>
            <a:avLst/>
            <a:gdLst/>
            <a:ahLst/>
            <a:cxnLst/>
            <a:rect r="r" b="b" t="t" l="l"/>
            <a:pathLst>
              <a:path h="1488678" w="3295673">
                <a:moveTo>
                  <a:pt x="0" y="0"/>
                </a:moveTo>
                <a:lnTo>
                  <a:pt x="3295672" y="0"/>
                </a:lnTo>
                <a:lnTo>
                  <a:pt x="3295672" y="1488678"/>
                </a:lnTo>
                <a:lnTo>
                  <a:pt x="0" y="14886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74866" y="716915"/>
            <a:ext cx="7527213" cy="1196832"/>
            <a:chOff x="0" y="0"/>
            <a:chExt cx="10036284" cy="159577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071805"/>
              <a:ext cx="8836336" cy="523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4"/>
                </a:lnSpc>
              </a:pPr>
              <a:r>
                <a:rPr lang="en-US" sz="2061" spc="-65">
                  <a:solidFill>
                    <a:srgbClr val="3B44AC"/>
                  </a:solidFill>
                  <a:latin typeface="Gotham 3"/>
                  <a:ea typeface="Gotham 3"/>
                  <a:cs typeface="Gotham 3"/>
                  <a:sym typeface="Gotham 3"/>
                </a:rPr>
                <a:t>Relazioni tra tabelle - 1 a 1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10036284" cy="118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spc="-179">
                  <a:solidFill>
                    <a:srgbClr val="3B44AC"/>
                  </a:solidFill>
                  <a:latin typeface="Gotham 1"/>
                  <a:ea typeface="Gotham 1"/>
                  <a:cs typeface="Gotham 1"/>
                  <a:sym typeface="Gotham 1"/>
                </a:rPr>
                <a:t>Database Relazionali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472185" y="2989810"/>
            <a:ext cx="1176814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b="true" sz="2288" spc="-73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Studenti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22655" y="2818360"/>
            <a:ext cx="197008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b="true" sz="2288" spc="-73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AccountEsse3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9109" y="6229556"/>
            <a:ext cx="3600700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 spc="-112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Studente { </a:t>
            </a:r>
            <a:r>
              <a:rPr lang="en-US" b="true" sz="3500" spc="-112">
                <a:solidFill>
                  <a:srgbClr val="FFD241"/>
                </a:solidFill>
                <a:latin typeface="Gotham 1"/>
                <a:ea typeface="Gotham 1"/>
                <a:cs typeface="Gotham 1"/>
                <a:sym typeface="Gotham 1"/>
              </a:rPr>
              <a:t>CF</a:t>
            </a:r>
            <a:r>
              <a:rPr lang="en-US" b="true" sz="3500" spc="-112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, nome, cognome, età }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80507" y="6191456"/>
            <a:ext cx="4549582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spc="-112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AccountEsse3 { </a:t>
            </a:r>
            <a:r>
              <a:rPr lang="en-US" sz="3500" spc="-112">
                <a:solidFill>
                  <a:srgbClr val="FFD241"/>
                </a:solidFill>
                <a:latin typeface="Gotham 1"/>
                <a:ea typeface="Gotham 1"/>
                <a:cs typeface="Gotham 1"/>
                <a:sym typeface="Gotham 1"/>
              </a:rPr>
              <a:t>matricola</a:t>
            </a:r>
            <a:r>
              <a:rPr lang="en-US" sz="3500" spc="-112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, password, voti}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20325" y="2355489"/>
            <a:ext cx="8116439" cy="2788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b="true" sz="3017" spc="-96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Se ogni studente è OBBLIGATO ad avere un account esse3 è possibile anche fare REIFICAZIONE unendo i 2 record in un unico:</a:t>
            </a:r>
          </a:p>
          <a:p>
            <a:pPr algn="ctr">
              <a:lnSpc>
                <a:spcPts val="3621"/>
              </a:lnSpc>
              <a:spcBef>
                <a:spcPct val="0"/>
              </a:spcBef>
            </a:pPr>
            <a:r>
              <a:rPr lang="en-US" b="true" sz="3017" spc="-96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StudenteConAccount { CF, nome, cognome, età, matricola, password, voti }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55557" y="7502733"/>
            <a:ext cx="4549582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spc="-112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AccountEsse3 { </a:t>
            </a:r>
            <a:r>
              <a:rPr lang="en-US" sz="3500" spc="-112">
                <a:solidFill>
                  <a:srgbClr val="FFD241"/>
                </a:solidFill>
                <a:latin typeface="Gotham 1"/>
                <a:ea typeface="Gotham 1"/>
                <a:cs typeface="Gotham 1"/>
                <a:sym typeface="Gotham 1"/>
              </a:rPr>
              <a:t>matricola</a:t>
            </a:r>
            <a:r>
              <a:rPr lang="en-US" sz="3500" spc="-112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, password, voti, </a:t>
            </a:r>
            <a:r>
              <a:rPr lang="en-US" sz="3500" spc="-112">
                <a:solidFill>
                  <a:srgbClr val="2BA977"/>
                </a:solidFill>
                <a:latin typeface="Gotham 1"/>
                <a:ea typeface="Gotham 1"/>
                <a:cs typeface="Gotham 1"/>
                <a:sym typeface="Gotham 1"/>
              </a:rPr>
              <a:t>CF_Studente</a:t>
            </a:r>
            <a:r>
              <a:rPr lang="en-US" sz="3500" spc="-112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}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99773" y="3361285"/>
            <a:ext cx="7410733" cy="7215819"/>
            <a:chOff x="0" y="0"/>
            <a:chExt cx="9880977" cy="9621092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259885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0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4">
                <a:alphaModFix amt="7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010669" y="7263456"/>
              <a:ext cx="1399476" cy="1198460"/>
            </a:xfrm>
            <a:custGeom>
              <a:avLst/>
              <a:gdLst/>
              <a:ahLst/>
              <a:cxnLst/>
              <a:rect r="r" b="b" t="t" l="l"/>
              <a:pathLst>
                <a:path h="1198460" w="1399476">
                  <a:moveTo>
                    <a:pt x="0" y="0"/>
                  </a:moveTo>
                  <a:lnTo>
                    <a:pt x="1399476" y="0"/>
                  </a:lnTo>
                  <a:lnTo>
                    <a:pt x="1399476" y="1198461"/>
                  </a:lnTo>
                  <a:lnTo>
                    <a:pt x="0" y="119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18205" y="3422554"/>
            <a:ext cx="3284774" cy="2787952"/>
          </a:xfrm>
          <a:custGeom>
            <a:avLst/>
            <a:gdLst/>
            <a:ahLst/>
            <a:cxnLst/>
            <a:rect r="r" b="b" t="t" l="l"/>
            <a:pathLst>
              <a:path h="2787952" w="3284774">
                <a:moveTo>
                  <a:pt x="0" y="0"/>
                </a:moveTo>
                <a:lnTo>
                  <a:pt x="3284774" y="0"/>
                </a:lnTo>
                <a:lnTo>
                  <a:pt x="3284774" y="2787952"/>
                </a:lnTo>
                <a:lnTo>
                  <a:pt x="0" y="27879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966597" y="3361285"/>
            <a:ext cx="3177403" cy="2696821"/>
          </a:xfrm>
          <a:custGeom>
            <a:avLst/>
            <a:gdLst/>
            <a:ahLst/>
            <a:cxnLst/>
            <a:rect r="r" b="b" t="t" l="l"/>
            <a:pathLst>
              <a:path h="2696821" w="3177403">
                <a:moveTo>
                  <a:pt x="0" y="0"/>
                </a:moveTo>
                <a:lnTo>
                  <a:pt x="3177403" y="0"/>
                </a:lnTo>
                <a:lnTo>
                  <a:pt x="3177403" y="2696821"/>
                </a:lnTo>
                <a:lnTo>
                  <a:pt x="0" y="26968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3702979" y="4149976"/>
            <a:ext cx="2263618" cy="66655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2270450">
            <a:off x="9551937" y="5997877"/>
            <a:ext cx="3295673" cy="1488678"/>
          </a:xfrm>
          <a:custGeom>
            <a:avLst/>
            <a:gdLst/>
            <a:ahLst/>
            <a:cxnLst/>
            <a:rect r="r" b="b" t="t" l="l"/>
            <a:pathLst>
              <a:path h="1488678" w="3295673">
                <a:moveTo>
                  <a:pt x="0" y="0"/>
                </a:moveTo>
                <a:lnTo>
                  <a:pt x="3295672" y="0"/>
                </a:lnTo>
                <a:lnTo>
                  <a:pt x="3295672" y="1488678"/>
                </a:lnTo>
                <a:lnTo>
                  <a:pt x="0" y="14886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74866" y="716915"/>
            <a:ext cx="7527213" cy="1196832"/>
            <a:chOff x="0" y="0"/>
            <a:chExt cx="10036284" cy="159577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071805"/>
              <a:ext cx="8836336" cy="523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4"/>
                </a:lnSpc>
              </a:pPr>
              <a:r>
                <a:rPr lang="en-US" sz="2061" spc="-65">
                  <a:solidFill>
                    <a:srgbClr val="3B44AC"/>
                  </a:solidFill>
                  <a:latin typeface="Gotham 3"/>
                  <a:ea typeface="Gotham 3"/>
                  <a:cs typeface="Gotham 3"/>
                  <a:sym typeface="Gotham 3"/>
                </a:rPr>
                <a:t>Relazioni tra tabelle - m a m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10036284" cy="118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0"/>
                </a:lnSpc>
              </a:pPr>
              <a:r>
                <a:rPr lang="en-US" sz="5600" spc="-179">
                  <a:solidFill>
                    <a:srgbClr val="3B44AC"/>
                  </a:solidFill>
                  <a:latin typeface="Gotham 1"/>
                  <a:ea typeface="Gotham 1"/>
                  <a:cs typeface="Gotham 1"/>
                  <a:sym typeface="Gotham 1"/>
                </a:rPr>
                <a:t>Database Relazionali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427021" y="2989810"/>
            <a:ext cx="126714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b="true" sz="2288" spc="-73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Studente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56243" y="2989810"/>
            <a:ext cx="1398111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b="true" sz="2288" spc="-73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Professori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9109" y="6229556"/>
            <a:ext cx="3600700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 spc="-112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Studente { </a:t>
            </a:r>
            <a:r>
              <a:rPr lang="en-US" b="true" sz="3500" spc="-112">
                <a:solidFill>
                  <a:srgbClr val="FFD241"/>
                </a:solidFill>
                <a:latin typeface="Gotham 1"/>
                <a:ea typeface="Gotham 1"/>
                <a:cs typeface="Gotham 1"/>
                <a:sym typeface="Gotham 1"/>
              </a:rPr>
              <a:t>Matricola</a:t>
            </a:r>
            <a:r>
              <a:rPr lang="en-US" b="true" sz="3500" spc="-112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, nome, cognome, età }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20325" y="7829756"/>
            <a:ext cx="4549582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spc="-112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Insegnamento { </a:t>
            </a:r>
            <a:r>
              <a:rPr lang="en-US" sz="3500" spc="-112">
                <a:solidFill>
                  <a:srgbClr val="FFD241"/>
                </a:solidFill>
                <a:latin typeface="Gotham 1"/>
                <a:ea typeface="Gotham 1"/>
                <a:cs typeface="Gotham 1"/>
                <a:sym typeface="Gotham 1"/>
              </a:rPr>
              <a:t>CF_Professore</a:t>
            </a:r>
            <a:r>
              <a:rPr lang="en-US" sz="3500" spc="-112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, </a:t>
            </a:r>
            <a:r>
              <a:rPr lang="en-US" sz="3500" spc="-112">
                <a:solidFill>
                  <a:srgbClr val="FFD241"/>
                </a:solidFill>
                <a:latin typeface="Gotham 1"/>
                <a:ea typeface="Gotham 1"/>
                <a:cs typeface="Gotham 1"/>
                <a:sym typeface="Gotham 1"/>
              </a:rPr>
              <a:t>Matricola_Studente</a:t>
            </a:r>
            <a:r>
              <a:rPr lang="en-US" sz="3500" spc="-112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spc="-112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} 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41118" y="6229556"/>
            <a:ext cx="3600700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500" spc="-112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Professore { </a:t>
            </a:r>
            <a:r>
              <a:rPr lang="en-US" b="true" sz="3500" spc="-112">
                <a:solidFill>
                  <a:srgbClr val="FFD241"/>
                </a:solidFill>
                <a:latin typeface="Gotham 1"/>
                <a:ea typeface="Gotham 1"/>
                <a:cs typeface="Gotham 1"/>
                <a:sym typeface="Gotham 1"/>
              </a:rPr>
              <a:t>CF</a:t>
            </a:r>
            <a:r>
              <a:rPr lang="en-US" b="true" sz="3500" spc="-112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, nome, cognome, materia, stipendio }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02248" y="1396081"/>
            <a:ext cx="8116439" cy="2788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b="true" sz="3017" spc="-96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I campi CF_Professore e Matricola_Studente sono sia Primary Key che due Foregin key relative alle tabelle.</a:t>
            </a:r>
          </a:p>
          <a:p>
            <a:pPr algn="ctr">
              <a:lnSpc>
                <a:spcPts val="3621"/>
              </a:lnSpc>
              <a:spcBef>
                <a:spcPct val="0"/>
              </a:spcBef>
            </a:pPr>
            <a:r>
              <a:rPr lang="en-US" b="true" sz="3017" spc="-96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Inoltre nella nuova tabella creata "insegnamento" è possibile  inserire ulteriori attributi relativi alla relazione.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02248" y="4454678"/>
            <a:ext cx="8116439" cy="1408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  <a:spcBef>
                <a:spcPct val="0"/>
              </a:spcBef>
            </a:pPr>
            <a:r>
              <a:rPr lang="en-US" b="true" sz="3017" spc="-96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Come fare se voglio che un professore faccia più di un insegnamento ad uno studente?</a:t>
            </a:r>
          </a:p>
        </p:txBody>
      </p:sp>
      <p:sp>
        <p:nvSpPr>
          <p:cNvPr name="AutoShape 21" id="21"/>
          <p:cNvSpPr/>
          <p:nvPr/>
        </p:nvSpPr>
        <p:spPr>
          <a:xfrm>
            <a:off x="3708360" y="4868920"/>
            <a:ext cx="2263618" cy="64644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V="true">
            <a:off x="3697598" y="4165774"/>
            <a:ext cx="2274380" cy="169719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99773" y="3361285"/>
            <a:ext cx="7410733" cy="7215819"/>
            <a:chOff x="0" y="0"/>
            <a:chExt cx="9880977" cy="9621092"/>
          </a:xfrm>
        </p:grpSpPr>
        <p:sp>
          <p:nvSpPr>
            <p:cNvPr name="Freeform 4" id="4"/>
            <p:cNvSpPr/>
            <p:nvPr/>
          </p:nvSpPr>
          <p:spPr>
            <a:xfrm flipH="true" flipV="true" rot="0">
              <a:off x="259885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0" y="0"/>
              <a:ext cx="9621092" cy="9621092"/>
            </a:xfrm>
            <a:custGeom>
              <a:avLst/>
              <a:gdLst/>
              <a:ahLst/>
              <a:cxnLst/>
              <a:rect r="r" b="b" t="t" l="l"/>
              <a:pathLst>
                <a:path h="9621092" w="9621092">
                  <a:moveTo>
                    <a:pt x="9621092" y="9621092"/>
                  </a:moveTo>
                  <a:lnTo>
                    <a:pt x="0" y="9621092"/>
                  </a:lnTo>
                  <a:lnTo>
                    <a:pt x="0" y="0"/>
                  </a:lnTo>
                  <a:lnTo>
                    <a:pt x="9621092" y="0"/>
                  </a:lnTo>
                  <a:lnTo>
                    <a:pt x="9621092" y="9621092"/>
                  </a:lnTo>
                  <a:close/>
                </a:path>
              </a:pathLst>
            </a:custGeom>
            <a:blipFill>
              <a:blip r:embed="rId4">
                <a:alphaModFix amt="7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010669" y="7263456"/>
              <a:ext cx="1399476" cy="1198460"/>
            </a:xfrm>
            <a:custGeom>
              <a:avLst/>
              <a:gdLst/>
              <a:ahLst/>
              <a:cxnLst/>
              <a:rect r="r" b="b" t="t" l="l"/>
              <a:pathLst>
                <a:path h="1198460" w="1399476">
                  <a:moveTo>
                    <a:pt x="0" y="0"/>
                  </a:moveTo>
                  <a:lnTo>
                    <a:pt x="1399476" y="0"/>
                  </a:lnTo>
                  <a:lnTo>
                    <a:pt x="1399476" y="1198461"/>
                  </a:lnTo>
                  <a:lnTo>
                    <a:pt x="0" y="119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031077" y="1424656"/>
            <a:ext cx="1603826" cy="1603826"/>
          </a:xfrm>
          <a:custGeom>
            <a:avLst/>
            <a:gdLst/>
            <a:ahLst/>
            <a:cxnLst/>
            <a:rect r="r" b="b" t="t" l="l"/>
            <a:pathLst>
              <a:path h="1603826" w="1603826">
                <a:moveTo>
                  <a:pt x="0" y="0"/>
                </a:moveTo>
                <a:lnTo>
                  <a:pt x="1603825" y="0"/>
                </a:lnTo>
                <a:lnTo>
                  <a:pt x="1603825" y="1603826"/>
                </a:lnTo>
                <a:lnTo>
                  <a:pt x="0" y="16038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4127" y="3361285"/>
            <a:ext cx="11566378" cy="6751121"/>
          </a:xfrm>
          <a:custGeom>
            <a:avLst/>
            <a:gdLst/>
            <a:ahLst/>
            <a:cxnLst/>
            <a:rect r="r" b="b" t="t" l="l"/>
            <a:pathLst>
              <a:path h="6751121" w="11566378">
                <a:moveTo>
                  <a:pt x="0" y="0"/>
                </a:moveTo>
                <a:lnTo>
                  <a:pt x="11566378" y="0"/>
                </a:lnTo>
                <a:lnTo>
                  <a:pt x="11566378" y="6751121"/>
                </a:lnTo>
                <a:lnTo>
                  <a:pt x="0" y="67511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74721" y="820780"/>
            <a:ext cx="8693262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spc="-179" b="true">
                <a:solidFill>
                  <a:srgbClr val="3B44AC"/>
                </a:solidFill>
                <a:latin typeface="Gotham 1"/>
                <a:ea typeface="Gotham 1"/>
                <a:cs typeface="Gotham 1"/>
                <a:sym typeface="Gotham 1"/>
              </a:rPr>
              <a:t>Sistemi di autenticazione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8913" y="2569469"/>
            <a:ext cx="13019958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0"/>
              </a:lnSpc>
              <a:spcBef>
                <a:spcPct val="0"/>
              </a:spcBef>
            </a:pPr>
            <a:r>
              <a:rPr lang="en-US" sz="5100" spc="-163">
                <a:solidFill>
                  <a:srgbClr val="3B44AC"/>
                </a:solidFill>
                <a:latin typeface="Gotham 2"/>
                <a:ea typeface="Gotham 2"/>
                <a:cs typeface="Gotham 2"/>
                <a:sym typeface="Gotham 2"/>
              </a:rPr>
              <a:t>Salvare le password in chiaro è una boiata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DAGkWCPlQdw</dc:identifier>
  <dcterms:modified xsi:type="dcterms:W3CDTF">2011-08-01T06:04:30Z</dcterms:modified>
  <cp:revision>1</cp:revision>
  <dc:title>Pacchetto-Formazioni-Backend</dc:title>
</cp:coreProperties>
</file>